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ain JOURNOT" initials="AJ" lastIdx="1" clrIdx="0">
    <p:extLst>
      <p:ext uri="{19B8F6BF-5375-455C-9EA6-DF929625EA0E}">
        <p15:presenceInfo xmlns:p15="http://schemas.microsoft.com/office/powerpoint/2012/main" userId="S::alain.journot@univ-fcomte.fr::46514e80-c18d-44fd-b2e0-efdddddf0ca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napToGrid="0" snapToObjects="1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AE672-4990-8F40-8A10-E186CBA009F6}" type="datetimeFigureOut">
              <a:rPr lang="fr-FR" smtClean="0"/>
              <a:t>04/10/2019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32E5D-E889-3F45-ADE3-049F170760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049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Respirateur, ordi...</a:t>
            </a:r>
          </a:p>
          <a:p>
            <a:r>
              <a:rPr lang="fr-FR" dirty="0"/>
              <a:t>Matériel jetable: plastique </a:t>
            </a:r>
            <a:r>
              <a:rPr lang="fr-FR" dirty="0" err="1"/>
              <a:t>suremblage</a:t>
            </a:r>
            <a:r>
              <a:rPr lang="fr-FR" dirty="0"/>
              <a:t> , verre, Seringues, perfusion... Compresses par paquet de cinq, </a:t>
            </a:r>
            <a:r>
              <a:rPr lang="fr-FR" dirty="0" err="1"/>
              <a:t>gachis</a:t>
            </a:r>
            <a:r>
              <a:rPr lang="fr-FR" dirty="0"/>
              <a:t> de </a:t>
            </a:r>
            <a:r>
              <a:rPr lang="fr-FR" dirty="0" err="1"/>
              <a:t>materiel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32E5D-E889-3F45-ADE3-049F1707604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50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Utile?</a:t>
            </a:r>
          </a:p>
          <a:p>
            <a:r>
              <a:rPr lang="fr-FR" dirty="0"/>
              <a:t>Moitie d’ampoule</a:t>
            </a:r>
          </a:p>
          <a:p>
            <a:r>
              <a:rPr lang="fr-FR" dirty="0"/>
              <a:t>masque plastique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732E5D-E889-3F45-ADE3-049F1707604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609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10/4/19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90D2A6-51A2-4649-84DE-87D299FD03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 développement durable en anesthésie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BC82171-2A05-2545-AAC9-C0803B8F8D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Mélanie </a:t>
            </a:r>
            <a:r>
              <a:rPr lang="fr-FR" dirty="0" err="1"/>
              <a:t>jouille</a:t>
            </a:r>
            <a:r>
              <a:rPr lang="fr-FR" dirty="0"/>
              <a:t> IADE CHRU Besançon </a:t>
            </a:r>
          </a:p>
        </p:txBody>
      </p:sp>
    </p:spTree>
    <p:extLst>
      <p:ext uri="{BB962C8B-B14F-4D97-AF65-F5344CB8AC3E}">
        <p14:creationId xmlns:p14="http://schemas.microsoft.com/office/powerpoint/2010/main" val="3379431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76DFBE-F7A7-B141-9FE3-F9E6F5FEC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sz="2000" i="1" u="sng" dirty="0"/>
              <a:t>Sources: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C1D5A6-82AD-4645-94F7-34E1D094FA4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Bloc opératoire du CHRU Besançon</a:t>
            </a:r>
          </a:p>
          <a:p>
            <a:pPr marL="0" indent="0">
              <a:buNone/>
            </a:pPr>
            <a:r>
              <a:rPr lang="fr-FR" dirty="0"/>
              <a:t>Développement durable au bloc opératoire (guide pratique)</a:t>
            </a:r>
          </a:p>
          <a:p>
            <a:pPr marL="0" indent="0">
              <a:buNone/>
            </a:pPr>
            <a:r>
              <a:rPr lang="fr-FR" dirty="0"/>
              <a:t>Société française des infirmiers anesthésistes</a:t>
            </a:r>
          </a:p>
          <a:p>
            <a:pPr marL="0" indent="0">
              <a:buNone/>
            </a:pPr>
            <a:r>
              <a:rPr lang="fr-FR" dirty="0"/>
              <a:t>SFAR</a:t>
            </a:r>
          </a:p>
          <a:p>
            <a:pPr marL="0" indent="0">
              <a:buNone/>
            </a:pPr>
            <a:r>
              <a:rPr lang="fr-FR" dirty="0"/>
              <a:t>« Vers un bloc opératoire </a:t>
            </a:r>
            <a:r>
              <a:rPr lang="fr-FR" dirty="0" err="1"/>
              <a:t>eco</a:t>
            </a:r>
            <a:r>
              <a:rPr lang="fr-FR" dirty="0"/>
              <a:t> responsable et </a:t>
            </a:r>
            <a:r>
              <a:rPr lang="fr-FR" dirty="0" err="1"/>
              <a:t>Sub</a:t>
            </a:r>
            <a:r>
              <a:rPr lang="fr-FR" dirty="0"/>
              <a:t>-or » (AP-HP)</a:t>
            </a:r>
          </a:p>
          <a:p>
            <a:pPr marL="0" indent="0">
              <a:buNone/>
            </a:pPr>
            <a:r>
              <a:rPr lang="fr-FR" dirty="0"/>
              <a:t>« Green bloc, le développement durable au bloc opératoire » (CHRU Strasbourg)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8562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7ACE3A-C268-2241-92F6-45F434788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Quelques chiffres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522109-D981-1349-87BD-65C97094DA6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55648"/>
            <a:ext cx="10363826" cy="490118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fr-FR" dirty="0"/>
              <a:t>Bloc opératoire = 20 à 30% des déchets hospitaliers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b="1" dirty="0"/>
              <a:t>Durée de vie halogénés dans l’</a:t>
            </a:r>
            <a:r>
              <a:rPr lang="fr-FR" b="1" dirty="0" err="1"/>
              <a:t>atmosphere</a:t>
            </a:r>
            <a:r>
              <a:rPr lang="fr-FR" b="1" dirty="0"/>
              <a:t> </a:t>
            </a:r>
            <a:r>
              <a:rPr lang="fr-FR" dirty="0"/>
              <a:t>:</a:t>
            </a:r>
          </a:p>
          <a:p>
            <a:r>
              <a:rPr lang="fr-FR" dirty="0" err="1"/>
              <a:t>Sevoflurane</a:t>
            </a:r>
            <a:r>
              <a:rPr lang="fr-FR" dirty="0"/>
              <a:t> : 1 à 2 ans (X6 si ajout 60% N2o)</a:t>
            </a:r>
          </a:p>
          <a:p>
            <a:r>
              <a:rPr lang="fr-FR" dirty="0" err="1"/>
              <a:t>Desflurane</a:t>
            </a:r>
            <a:r>
              <a:rPr lang="fr-FR" dirty="0"/>
              <a:t> : sup à 10 ans </a:t>
            </a:r>
          </a:p>
          <a:p>
            <a:r>
              <a:rPr lang="fr-FR" dirty="0"/>
              <a:t>95% des gaz d’anesthésie s’échappent en l’état dans l’</a:t>
            </a:r>
            <a:r>
              <a:rPr lang="fr-FR" dirty="0" err="1"/>
              <a:t>atmosphere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itchFamily="2" charset="2"/>
              <a:buChar char="Ø"/>
            </a:pPr>
            <a:r>
              <a:rPr lang="fr-FR" dirty="0"/>
              <a:t>Une opération sous AG = 1trajet Paris/</a:t>
            </a:r>
            <a:r>
              <a:rPr lang="fr-FR" dirty="0" err="1"/>
              <a:t>lyon</a:t>
            </a:r>
            <a:r>
              <a:rPr lang="fr-FR" dirty="0"/>
              <a:t> en voiture (gaz effet de serre)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80% des déchets liés à une intervention sont produits avant l’entrée du patient en salle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7979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938CB1-5FA7-214C-95A4-C21904671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Ouverture de salle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7841DF-CF4A-B54E-9586-8F2E977DDC6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Mise sous tension : </a:t>
            </a:r>
            <a:r>
              <a:rPr lang="fr-FR" dirty="0">
                <a:solidFill>
                  <a:srgbClr val="FF0000"/>
                </a:solidFill>
              </a:rPr>
              <a:t>consommation énergie</a:t>
            </a:r>
          </a:p>
          <a:p>
            <a:endParaRPr lang="fr-FR" dirty="0"/>
          </a:p>
          <a:p>
            <a:r>
              <a:rPr lang="fr-FR" dirty="0"/>
              <a:t>Préparation du matériel et des drogues : </a:t>
            </a:r>
            <a:r>
              <a:rPr lang="fr-FR" dirty="0">
                <a:solidFill>
                  <a:srgbClr val="92D050"/>
                </a:solidFill>
              </a:rPr>
              <a:t>emballages</a:t>
            </a:r>
            <a:r>
              <a:rPr lang="fr-FR" dirty="0"/>
              <a:t>, </a:t>
            </a:r>
            <a:r>
              <a:rPr lang="fr-FR" dirty="0">
                <a:solidFill>
                  <a:srgbClr val="FF0000"/>
                </a:solidFill>
              </a:rPr>
              <a:t>seringues</a:t>
            </a:r>
            <a:r>
              <a:rPr lang="fr-FR" dirty="0"/>
              <a:t>, </a:t>
            </a:r>
            <a:r>
              <a:rPr lang="fr-FR" dirty="0">
                <a:solidFill>
                  <a:srgbClr val="92D050"/>
                </a:solidFill>
              </a:rPr>
              <a:t>ampoules</a:t>
            </a:r>
            <a:r>
              <a:rPr lang="fr-FR" dirty="0"/>
              <a:t>, </a:t>
            </a:r>
            <a:r>
              <a:rPr lang="fr-FR" dirty="0">
                <a:solidFill>
                  <a:srgbClr val="FF0000"/>
                </a:solidFill>
              </a:rPr>
              <a:t>perfusion</a:t>
            </a:r>
          </a:p>
          <a:p>
            <a:endParaRPr lang="fr-FR" dirty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fr-FR" dirty="0"/>
              <a:t>... Par anticipation = gâchis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1921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70EF9C-95E3-0B43-BDED-530DEF8A0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4A5DD8-068F-7F4B-84EA-AD615E42F69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Feuille d’anesthésie : </a:t>
            </a:r>
            <a:r>
              <a:rPr lang="fr-FR" dirty="0">
                <a:solidFill>
                  <a:srgbClr val="0070C0"/>
                </a:solidFill>
              </a:rPr>
              <a:t>papier, cartouche d’encre</a:t>
            </a:r>
          </a:p>
          <a:p>
            <a:r>
              <a:rPr lang="fr-FR" dirty="0" err="1"/>
              <a:t>dénitrogénation</a:t>
            </a:r>
            <a:r>
              <a:rPr lang="fr-FR" dirty="0"/>
              <a:t> : </a:t>
            </a:r>
            <a:r>
              <a:rPr lang="fr-FR" dirty="0">
                <a:solidFill>
                  <a:srgbClr val="FF0000"/>
                </a:solidFill>
              </a:rPr>
              <a:t>énergie, masque, tuyaux respirateur</a:t>
            </a:r>
          </a:p>
          <a:p>
            <a:r>
              <a:rPr lang="fr-FR" dirty="0"/>
              <a:t>Laryngoscopie: </a:t>
            </a:r>
            <a:r>
              <a:rPr lang="fr-FR" dirty="0">
                <a:solidFill>
                  <a:srgbClr val="00B050"/>
                </a:solidFill>
              </a:rPr>
              <a:t>Lame métal ou plastique, piles 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8595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16DDEC-BC78-2D4A-940B-47A806D49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Per opératoire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925084-B179-504A-ABAC-547B5056A58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Maintien de la narcose: </a:t>
            </a:r>
            <a:r>
              <a:rPr lang="fr-FR" dirty="0">
                <a:solidFill>
                  <a:srgbClr val="C00000"/>
                </a:solidFill>
              </a:rPr>
              <a:t>gaz halogénés </a:t>
            </a:r>
          </a:p>
          <a:p>
            <a:r>
              <a:rPr lang="fr-FR" dirty="0"/>
              <a:t>Ventilation = </a:t>
            </a:r>
            <a:r>
              <a:rPr lang="fr-FR" dirty="0">
                <a:solidFill>
                  <a:srgbClr val="C00000"/>
                </a:solidFill>
              </a:rPr>
              <a:t>Matériel a patient unique </a:t>
            </a:r>
          </a:p>
          <a:p>
            <a:r>
              <a:rPr lang="fr-FR" dirty="0"/>
              <a:t>Drogues d’entretien d’anesthésie et analgésie : </a:t>
            </a:r>
            <a:r>
              <a:rPr lang="fr-FR" dirty="0">
                <a:solidFill>
                  <a:schemeClr val="accent3"/>
                </a:solidFill>
              </a:rPr>
              <a:t>emballages</a:t>
            </a:r>
            <a:r>
              <a:rPr lang="fr-FR" dirty="0"/>
              <a:t>, </a:t>
            </a:r>
            <a:r>
              <a:rPr lang="fr-FR" dirty="0">
                <a:solidFill>
                  <a:srgbClr val="C00000"/>
                </a:solidFill>
              </a:rPr>
              <a:t>seringues, tubulures, </a:t>
            </a:r>
            <a:r>
              <a:rPr lang="fr-FR">
                <a:solidFill>
                  <a:srgbClr val="C00000"/>
                </a:solidFill>
              </a:rPr>
              <a:t>poches de perfusions</a:t>
            </a:r>
            <a:r>
              <a:rPr lang="fr-FR"/>
              <a:t>, </a:t>
            </a:r>
            <a:r>
              <a:rPr lang="fr-FR" dirty="0">
                <a:solidFill>
                  <a:schemeClr val="accent3"/>
                </a:solidFill>
              </a:rPr>
              <a:t>ampoules.</a:t>
            </a:r>
          </a:p>
          <a:p>
            <a:r>
              <a:rPr lang="fr-FR" dirty="0"/>
              <a:t>protocoles spécifiques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1552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BFB0C8-9107-1546-ABA5-D49CC7788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Sortie de salle/</a:t>
            </a:r>
            <a:r>
              <a:rPr lang="fr-FR" dirty="0" err="1"/>
              <a:t>sspi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EBE006-07FD-B741-A967-A5FBAF4131F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Maintenir une température corporelle: </a:t>
            </a:r>
            <a:r>
              <a:rPr lang="fr-FR" dirty="0">
                <a:solidFill>
                  <a:schemeClr val="accent3"/>
                </a:solidFill>
              </a:rPr>
              <a:t>Couverture chauffante </a:t>
            </a:r>
          </a:p>
          <a:p>
            <a:r>
              <a:rPr lang="fr-FR" dirty="0">
                <a:solidFill>
                  <a:srgbClr val="C00000"/>
                </a:solidFill>
              </a:rPr>
              <a:t>Extubation en </a:t>
            </a:r>
            <a:r>
              <a:rPr lang="fr-FR" dirty="0" err="1">
                <a:solidFill>
                  <a:srgbClr val="C00000"/>
                </a:solidFill>
              </a:rPr>
              <a:t>sspi</a:t>
            </a:r>
            <a:endParaRPr lang="fr-FR" dirty="0">
              <a:solidFill>
                <a:srgbClr val="C00000"/>
              </a:solidFill>
            </a:endParaRPr>
          </a:p>
          <a:p>
            <a:r>
              <a:rPr lang="fr-FR" dirty="0">
                <a:solidFill>
                  <a:srgbClr val="C00000"/>
                </a:solidFill>
              </a:rPr>
              <a:t>Curarisation prolongée = temps de ventilation et narcose allongés</a:t>
            </a:r>
          </a:p>
        </p:txBody>
      </p:sp>
    </p:spTree>
    <p:extLst>
      <p:ext uri="{BB962C8B-B14F-4D97-AF65-F5344CB8AC3E}">
        <p14:creationId xmlns:p14="http://schemas.microsoft.com/office/powerpoint/2010/main" val="2129532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29D1D6-0D55-F947-81DA-8A181B5F9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Valorisation aussi...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6D2421-AD3A-9843-A99A-BFF6B968585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dirty="0"/>
              <a:t>Des brassards a tension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Des </a:t>
            </a:r>
            <a:r>
              <a:rPr lang="fr-FR" dirty="0" err="1"/>
              <a:t>cables</a:t>
            </a:r>
            <a:r>
              <a:rPr lang="fr-FR" dirty="0"/>
              <a:t> du matériel de surveillance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Du Papier (sauf celui avec une identité)</a:t>
            </a:r>
          </a:p>
          <a:p>
            <a:pPr>
              <a:buFont typeface="Wingdings" pitchFamily="2" charset="2"/>
              <a:buChar char="Ø"/>
            </a:pPr>
            <a:r>
              <a:rPr lang="fr-FR" dirty="0"/>
              <a:t>stylos</a:t>
            </a:r>
          </a:p>
        </p:txBody>
      </p:sp>
    </p:spTree>
    <p:extLst>
      <p:ext uri="{BB962C8B-B14F-4D97-AF65-F5344CB8AC3E}">
        <p14:creationId xmlns:p14="http://schemas.microsoft.com/office/powerpoint/2010/main" val="2140375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A6759E-D11B-444B-B69A-855C5F13C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Pistes de réflexion et évolution possible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C51C08-9DC8-5D44-8DD5-1ADCB1B4BEC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/>
              <a:t>Hypnose</a:t>
            </a:r>
          </a:p>
          <a:p>
            <a:r>
              <a:rPr lang="fr-FR" dirty="0"/>
              <a:t>Extubation sur table</a:t>
            </a:r>
          </a:p>
          <a:p>
            <a:r>
              <a:rPr lang="fr-FR" dirty="0"/>
              <a:t>Rythme opératoire et écologie compatibles?</a:t>
            </a:r>
          </a:p>
          <a:p>
            <a:r>
              <a:rPr lang="fr-FR" dirty="0"/>
              <a:t>Per os vs IV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Sujet suscitant de l’intérêt chez les EIADE </a:t>
            </a:r>
          </a:p>
        </p:txBody>
      </p:sp>
    </p:spTree>
    <p:extLst>
      <p:ext uri="{BB962C8B-B14F-4D97-AF65-F5344CB8AC3E}">
        <p14:creationId xmlns:p14="http://schemas.microsoft.com/office/powerpoint/2010/main" val="3911723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554BE3-7903-AA4B-9AE7-873AFD343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292352"/>
            <a:ext cx="10364451" cy="2750272"/>
          </a:xfrm>
        </p:spPr>
        <p:txBody>
          <a:bodyPr>
            <a:normAutofit/>
          </a:bodyPr>
          <a:lstStyle/>
          <a:p>
            <a:r>
              <a:rPr lang="fr-FR" dirty="0"/>
              <a:t>Est il toujours possible d’évoluer en anesthésie et de maintenir une démarche écologique ?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AB93CB0-FEDF-CD44-A4AB-B07B3DD747F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1151405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Ronds dans l’eau</Template>
  <TotalTime>1553</TotalTime>
  <Words>323</Words>
  <Application>Microsoft Macintosh PowerPoint</Application>
  <PresentationFormat>Grand écran</PresentationFormat>
  <Paragraphs>58</Paragraphs>
  <Slides>10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Tw Cen MT</vt:lpstr>
      <vt:lpstr>Wingdings</vt:lpstr>
      <vt:lpstr>Ronds dans l’eau</vt:lpstr>
      <vt:lpstr>Le développement durable en anesthésie </vt:lpstr>
      <vt:lpstr>Quelques chiffres</vt:lpstr>
      <vt:lpstr>Ouverture de salle</vt:lpstr>
      <vt:lpstr>induction</vt:lpstr>
      <vt:lpstr>Per opératoire</vt:lpstr>
      <vt:lpstr>Sortie de salle/sspi</vt:lpstr>
      <vt:lpstr>Valorisation aussi...</vt:lpstr>
      <vt:lpstr>Pistes de réflexion et évolution possible</vt:lpstr>
      <vt:lpstr>Est il toujours possible d’évoluer en anesthésie et de maintenir une démarche écologique ? </vt:lpstr>
      <vt:lpstr>Sources: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 quels dechets valoriser pendant un anesthésie </dc:title>
  <dc:creator>Alain JOURNOT</dc:creator>
  <cp:lastModifiedBy>Alain JOURNOT</cp:lastModifiedBy>
  <cp:revision>17</cp:revision>
  <dcterms:created xsi:type="dcterms:W3CDTF">2019-10-02T19:22:43Z</dcterms:created>
  <dcterms:modified xsi:type="dcterms:W3CDTF">2019-10-04T19:53:18Z</dcterms:modified>
</cp:coreProperties>
</file>