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7" r:id="rId1"/>
  </p:sldMasterIdLst>
  <p:notesMasterIdLst>
    <p:notesMasterId r:id="rId17"/>
  </p:notesMasterIdLst>
  <p:handoutMasterIdLst>
    <p:handoutMasterId r:id="rId18"/>
  </p:handoutMasterIdLst>
  <p:sldIdLst>
    <p:sldId id="256" r:id="rId2"/>
    <p:sldId id="263" r:id="rId3"/>
    <p:sldId id="264" r:id="rId4"/>
    <p:sldId id="274" r:id="rId5"/>
    <p:sldId id="278" r:id="rId6"/>
    <p:sldId id="275" r:id="rId7"/>
    <p:sldId id="276" r:id="rId8"/>
    <p:sldId id="277" r:id="rId9"/>
    <p:sldId id="265" r:id="rId10"/>
    <p:sldId id="280" r:id="rId11"/>
    <p:sldId id="268" r:id="rId12"/>
    <p:sldId id="281" r:id="rId13"/>
    <p:sldId id="273" r:id="rId14"/>
    <p:sldId id="282"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99"/>
    <p:restoredTop sz="78555"/>
  </p:normalViewPr>
  <p:slideViewPr>
    <p:cSldViewPr snapToGrid="0" snapToObjects="1">
      <p:cViewPr varScale="1">
        <p:scale>
          <a:sx n="55" d="100"/>
          <a:sy n="55" d="100"/>
        </p:scale>
        <p:origin x="86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0"/>
      <c:rotY val="1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19134062464765"/>
          <c:y val="1.9329896907216499E-2"/>
          <c:w val="0.63800888345941797"/>
          <c:h val="0.78209889801553401"/>
        </c:manualLayout>
      </c:layout>
      <c:bar3DChart>
        <c:barDir val="bar"/>
        <c:grouping val="stacked"/>
        <c:varyColors val="0"/>
        <c:ser>
          <c:idx val="0"/>
          <c:order val="0"/>
          <c:tx>
            <c:strRef>
              <c:f>Feuil1!$B$1</c:f>
              <c:strCache>
                <c:ptCount val="1"/>
                <c:pt idx="0">
                  <c:v>Facteurs spécifiques de décision</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threePt" dir="t"/>
            </a:scene3d>
            <a:sp3d/>
          </c:spPr>
          <c:invertIfNegative val="0"/>
          <c:dPt>
            <c:idx val="0"/>
            <c:invertIfNegative val="0"/>
            <c:bubble3D val="0"/>
            <c:spPr>
              <a:solidFill>
                <a:schemeClr val="accent4"/>
              </a:solidFill>
              <a:ln>
                <a:noFill/>
              </a:ln>
              <a:effectLst>
                <a:outerShdw blurRad="57150" dist="19050" dir="5400000" algn="ctr" rotWithShape="0">
                  <a:srgbClr val="000000">
                    <a:alpha val="63000"/>
                  </a:srgbClr>
                </a:outerShdw>
              </a:effectLst>
              <a:scene3d>
                <a:camera prst="orthographicFront">
                  <a:rot lat="0" lon="0" rev="0"/>
                </a:camera>
                <a:lightRig rig="threePt" dir="t"/>
              </a:scene3d>
              <a:sp3d/>
            </c:spPr>
          </c:dPt>
          <c:dPt>
            <c:idx val="1"/>
            <c:invertIfNegative val="0"/>
            <c:bubble3D val="0"/>
          </c:dPt>
          <c:dPt>
            <c:idx val="2"/>
            <c:invertIfNegative val="0"/>
            <c:bubble3D val="0"/>
            <c:spPr>
              <a:solidFill>
                <a:schemeClr val="accent6"/>
              </a:solidFill>
              <a:ln>
                <a:noFill/>
              </a:ln>
              <a:effectLst>
                <a:outerShdw blurRad="57150" dist="19050" dir="5400000" algn="ctr" rotWithShape="0">
                  <a:srgbClr val="000000">
                    <a:alpha val="63000"/>
                  </a:srgbClr>
                </a:outerShdw>
              </a:effectLst>
              <a:scene3d>
                <a:camera prst="orthographicFront">
                  <a:rot lat="0" lon="0" rev="0"/>
                </a:camera>
                <a:lightRig rig="threePt" dir="t"/>
              </a:scene3d>
              <a:sp3d/>
            </c:spPr>
          </c:dPt>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Arial" charset="0"/>
                    <a:ea typeface="Arial" charset="0"/>
                    <a:cs typeface="Arial" charset="0"/>
                  </a:defRPr>
                </a:pPr>
                <a:endParaRPr lang="fr-FR"/>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Feuil1!$A$2:$A$4</c:f>
              <c:strCache>
                <c:ptCount val="3"/>
                <c:pt idx="0">
                  <c:v>L'avis des autres professionnels</c:v>
                </c:pt>
                <c:pt idx="1">
                  <c:v>La durée de l'intervention</c:v>
                </c:pt>
                <c:pt idx="2">
                  <c:v>La compléxité de l'intervention</c:v>
                </c:pt>
              </c:strCache>
            </c:strRef>
          </c:cat>
          <c:val>
            <c:numRef>
              <c:f>Feuil1!$B$2:$B$4</c:f>
              <c:numCache>
                <c:formatCode>General</c:formatCode>
                <c:ptCount val="3"/>
                <c:pt idx="0">
                  <c:v>30</c:v>
                </c:pt>
                <c:pt idx="1">
                  <c:v>42</c:v>
                </c:pt>
                <c:pt idx="2">
                  <c:v>22</c:v>
                </c:pt>
              </c:numCache>
            </c:numRef>
          </c:val>
        </c:ser>
        <c:dLbls>
          <c:showLegendKey val="0"/>
          <c:showVal val="0"/>
          <c:showCatName val="0"/>
          <c:showSerName val="0"/>
          <c:showPercent val="0"/>
          <c:showBubbleSize val="0"/>
        </c:dLbls>
        <c:gapWidth val="100"/>
        <c:shape val="cylinder"/>
        <c:axId val="271599024"/>
        <c:axId val="271597848"/>
        <c:axId val="0"/>
      </c:bar3DChart>
      <c:valAx>
        <c:axId val="27159784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Arial" charset="0"/>
                <a:ea typeface="Arial" charset="0"/>
                <a:cs typeface="Arial" charset="0"/>
              </a:defRPr>
            </a:pPr>
            <a:endParaRPr lang="fr-FR"/>
          </a:p>
        </c:txPr>
        <c:crossAx val="271599024"/>
        <c:crosses val="autoZero"/>
        <c:crossBetween val="between"/>
      </c:valAx>
      <c:catAx>
        <c:axId val="271599024"/>
        <c:scaling>
          <c:orientation val="minMax"/>
        </c:scaling>
        <c:delete val="0"/>
        <c:axPos val="l"/>
        <c:numFmt formatCode="General" sourceLinked="1"/>
        <c:majorTickMark val="out"/>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Arial" charset="0"/>
                <a:ea typeface="Arial" charset="0"/>
                <a:cs typeface="Arial" charset="0"/>
              </a:defRPr>
            </a:pPr>
            <a:endParaRPr lang="fr-FR"/>
          </a:p>
        </c:txPr>
        <c:crossAx val="271597848"/>
        <c:crosses val="autoZero"/>
        <c:auto val="1"/>
        <c:lblAlgn val="ctr"/>
        <c:lblOffset val="100"/>
        <c:noMultiLvlLbl val="0"/>
      </c:catAx>
      <c:spPr>
        <a:noFill/>
        <a:ln>
          <a:noFill/>
        </a:ln>
        <a:effectLst/>
      </c:spPr>
    </c:plotArea>
    <c:legend>
      <c:legendPos val="b"/>
      <c:layout>
        <c:manualLayout>
          <c:xMode val="edge"/>
          <c:yMode val="edge"/>
          <c:x val="0.28078862239345598"/>
          <c:y val="0.84412453008169197"/>
          <c:w val="0.59488537834200395"/>
          <c:h val="0.15587543676661"/>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Arial" charset="0"/>
              <a:ea typeface="Arial" charset="0"/>
              <a:cs typeface="Arial" charset="0"/>
            </a:defRPr>
          </a:pPr>
          <a:endParaRPr lang="fr-FR"/>
        </a:p>
      </c:txPr>
    </c:legend>
    <c:plotVisOnly val="1"/>
    <c:dispBlanksAs val="gap"/>
    <c:showDLblsOverMax val="0"/>
  </c:chart>
  <c:spPr>
    <a:solidFill>
      <a:schemeClr val="bg1"/>
    </a:solidFill>
    <a:ln w="9525" cap="flat" cmpd="sng" algn="ctr">
      <a:noFill/>
      <a:round/>
    </a:ln>
    <a:effectLst/>
  </c:spPr>
  <c:txPr>
    <a:bodyPr/>
    <a:lstStyle/>
    <a:p>
      <a:pPr>
        <a:defRPr>
          <a:solidFill>
            <a:schemeClr val="tx1"/>
          </a:solidFill>
          <a:latin typeface="Arial" charset="0"/>
          <a:ea typeface="Arial" charset="0"/>
          <a:cs typeface="Arial" charset="0"/>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5">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lt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r-FR" smtClean="0"/>
              <a:t>Thibault ROBIN</a:t>
            </a:r>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2906C6-31D2-C845-AC7A-0FC0DCFDC4FB}" type="datetimeFigureOut">
              <a:rPr lang="fr-FR" smtClean="0"/>
              <a:t>05/10/2019</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EDA3C7-CD65-FE41-8D20-83154F244957}" type="slidenum">
              <a:rPr lang="fr-FR" smtClean="0"/>
              <a:t>‹N°›</a:t>
            </a:fld>
            <a:endParaRPr lang="fr-FR"/>
          </a:p>
        </p:txBody>
      </p:sp>
    </p:spTree>
    <p:extLst>
      <p:ext uri="{BB962C8B-B14F-4D97-AF65-F5344CB8AC3E}">
        <p14:creationId xmlns:p14="http://schemas.microsoft.com/office/powerpoint/2010/main" val="715561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fr-FR" smtClean="0"/>
              <a:t>Thibault ROBIN</a:t>
            </a:r>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6286F0-18F6-F04B-B5C5-83E8E2DFABFD}" type="datetimeFigureOut">
              <a:rPr lang="fr-FR" smtClean="0"/>
              <a:t>05/10/2019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EE5124-3499-614F-8F95-8A8714621277}" type="slidenum">
              <a:rPr lang="fr-FR" smtClean="0"/>
              <a:t>‹N°›</a:t>
            </a:fld>
            <a:endParaRPr lang="fr-FR"/>
          </a:p>
        </p:txBody>
      </p:sp>
    </p:spTree>
    <p:extLst>
      <p:ext uri="{BB962C8B-B14F-4D97-AF65-F5344CB8AC3E}">
        <p14:creationId xmlns:p14="http://schemas.microsoft.com/office/powerpoint/2010/main" val="64175598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lvl="0" indent="-171450">
              <a:buFont typeface="Arial" charset="0"/>
              <a:buChar char="•"/>
            </a:pPr>
            <a:r>
              <a:rPr lang="fr-FR" sz="1200" kern="1200" dirty="0" smtClean="0">
                <a:solidFill>
                  <a:schemeClr val="tx1"/>
                </a:solidFill>
                <a:effectLst/>
                <a:latin typeface="+mn-lt"/>
                <a:ea typeface="+mn-ea"/>
                <a:cs typeface="+mn-cs"/>
              </a:rPr>
              <a:t>Bonjour à toutes et à tous,</a:t>
            </a:r>
          </a:p>
          <a:p>
            <a:pPr marL="171450" lvl="0" indent="-171450">
              <a:buFont typeface="Arial" charset="0"/>
              <a:buChar char="•"/>
            </a:pPr>
            <a:endParaRPr lang="fr-FR" sz="1200" kern="1200" dirty="0" smtClean="0">
              <a:solidFill>
                <a:schemeClr val="tx1"/>
              </a:solidFill>
              <a:effectLst/>
              <a:latin typeface="+mn-lt"/>
              <a:ea typeface="+mn-ea"/>
              <a:cs typeface="+mn-cs"/>
            </a:endParaRPr>
          </a:p>
          <a:p>
            <a:pPr marL="171450" lvl="0" indent="-171450">
              <a:buFont typeface="Arial" charset="0"/>
              <a:buChar char="•"/>
            </a:pPr>
            <a:r>
              <a:rPr lang="fr-FR" sz="1200" kern="1200" dirty="0" smtClean="0">
                <a:solidFill>
                  <a:schemeClr val="tx1"/>
                </a:solidFill>
                <a:effectLst/>
                <a:latin typeface="+mn-lt"/>
                <a:ea typeface="+mn-ea"/>
                <a:cs typeface="+mn-cs"/>
              </a:rPr>
              <a:t>Et merci d’être présent aujourd’hui pour cette présentation.</a:t>
            </a:r>
            <a:endParaRPr lang="fr-FR" sz="1200" kern="1200" baseline="0" dirty="0" smtClean="0">
              <a:solidFill>
                <a:schemeClr val="tx1"/>
              </a:solidFill>
              <a:effectLst/>
              <a:latin typeface="+mn-lt"/>
              <a:ea typeface="+mn-ea"/>
              <a:cs typeface="+mn-cs"/>
            </a:endParaRPr>
          </a:p>
          <a:p>
            <a:pPr marL="171450" lvl="0" indent="-171450">
              <a:buFont typeface="Arial" charset="0"/>
              <a:buChar char="•"/>
            </a:pPr>
            <a:endParaRPr lang="fr-FR" sz="1200" kern="1200" baseline="0" dirty="0" smtClean="0">
              <a:solidFill>
                <a:schemeClr val="tx1"/>
              </a:solidFill>
              <a:effectLst/>
              <a:latin typeface="+mn-lt"/>
              <a:ea typeface="+mn-ea"/>
              <a:cs typeface="+mn-cs"/>
            </a:endParaRPr>
          </a:p>
          <a:p>
            <a:pPr marL="171450" lvl="0" indent="-171450">
              <a:buFont typeface="Arial" charset="0"/>
              <a:buChar char="•"/>
            </a:pPr>
            <a:r>
              <a:rPr lang="fr-FR" sz="1200" kern="1200" dirty="0" smtClean="0">
                <a:solidFill>
                  <a:schemeClr val="tx1"/>
                </a:solidFill>
                <a:effectLst/>
                <a:latin typeface="+mn-lt"/>
                <a:ea typeface="+mn-ea"/>
                <a:cs typeface="+mn-cs"/>
              </a:rPr>
              <a:t>Je suis Thibault ROBIN, et donc maintenant IBODE dans le service de chirurgie</a:t>
            </a:r>
            <a:r>
              <a:rPr lang="fr-FR" sz="1200" kern="1200" baseline="0" dirty="0" smtClean="0">
                <a:solidFill>
                  <a:schemeClr val="tx1"/>
                </a:solidFill>
                <a:effectLst/>
                <a:latin typeface="+mn-lt"/>
                <a:ea typeface="+mn-ea"/>
                <a:cs typeface="+mn-cs"/>
              </a:rPr>
              <a:t> vasculaire du CHU de Besançon.</a:t>
            </a:r>
          </a:p>
          <a:p>
            <a:pPr marL="171450" lvl="0" indent="-171450">
              <a:buFont typeface="Arial" charset="0"/>
              <a:buChar char="•"/>
            </a:pPr>
            <a:endParaRPr lang="fr-FR" sz="1200" kern="1200" baseline="0" dirty="0" smtClean="0">
              <a:solidFill>
                <a:schemeClr val="tx1"/>
              </a:solidFill>
              <a:effectLst/>
              <a:latin typeface="+mn-lt"/>
              <a:ea typeface="+mn-ea"/>
              <a:cs typeface="+mn-cs"/>
            </a:endParaRPr>
          </a:p>
          <a:p>
            <a:pPr marL="171450" lvl="0" indent="-171450">
              <a:buFont typeface="Arial" charset="0"/>
              <a:buChar char="•"/>
            </a:pPr>
            <a:r>
              <a:rPr lang="fr-FR" sz="1200" kern="1200" baseline="0" dirty="0" smtClean="0">
                <a:solidFill>
                  <a:schemeClr val="tx1"/>
                </a:solidFill>
                <a:effectLst/>
                <a:latin typeface="+mn-lt"/>
                <a:ea typeface="+mn-ea"/>
                <a:cs typeface="+mn-cs"/>
              </a:rPr>
              <a:t>Je suis heureux de vous présenter le travail que j’ai réaliser pendant mon école d’IBODE concernant </a:t>
            </a:r>
            <a:r>
              <a:rPr lang="fr-FR" sz="1200" kern="1200" dirty="0" smtClean="0">
                <a:solidFill>
                  <a:schemeClr val="tx1"/>
                </a:solidFill>
                <a:effectLst/>
                <a:latin typeface="+mn-lt"/>
                <a:ea typeface="+mn-ea"/>
                <a:cs typeface="+mn-cs"/>
              </a:rPr>
              <a:t>l’influence de la musique sur le comportement et les performances des professionnels de santé au bloc opératoire au cours de l’intervention chirurgical.</a:t>
            </a:r>
          </a:p>
        </p:txBody>
      </p:sp>
      <p:sp>
        <p:nvSpPr>
          <p:cNvPr id="4" name="Espace réservé du numéro de diapositive 3"/>
          <p:cNvSpPr>
            <a:spLocks noGrp="1"/>
          </p:cNvSpPr>
          <p:nvPr>
            <p:ph type="sldNum" sz="quarter" idx="10"/>
          </p:nvPr>
        </p:nvSpPr>
        <p:spPr/>
        <p:txBody>
          <a:bodyPr/>
          <a:lstStyle/>
          <a:p>
            <a:fld id="{6CEE5124-3499-614F-8F95-8A8714621277}" type="slidenum">
              <a:rPr lang="fr-FR" smtClean="0"/>
              <a:t>1</a:t>
            </a:fld>
            <a:endParaRPr lang="fr-FR"/>
          </a:p>
        </p:txBody>
      </p:sp>
    </p:spTree>
    <p:extLst>
      <p:ext uri="{BB962C8B-B14F-4D97-AF65-F5344CB8AC3E}">
        <p14:creationId xmlns:p14="http://schemas.microsoft.com/office/powerpoint/2010/main" val="1845754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charset="0"/>
              <a:buNone/>
            </a:pPr>
            <a:r>
              <a:rPr lang="fr-FR" b="1" dirty="0" smtClean="0"/>
              <a:t>PRÉSENTATION DES DONNÉES : FACTEURS SPÉCIFIQUES DE DÉCISION</a:t>
            </a:r>
            <a:endParaRPr lang="fr-FR" dirty="0" smtClean="0"/>
          </a:p>
          <a:p>
            <a:pPr marL="171450" indent="-171450">
              <a:buFont typeface="Arial" charset="0"/>
              <a:buChar char="•"/>
            </a:pPr>
            <a:endParaRPr lang="fr-FR" dirty="0" smtClean="0"/>
          </a:p>
          <a:p>
            <a:pPr marL="171450" indent="-171450">
              <a:buFont typeface="Arial" charset="0"/>
              <a:buChar char="•"/>
            </a:pPr>
            <a:r>
              <a:rPr lang="fr-FR" dirty="0" smtClean="0"/>
              <a:t>J’ai été surpris</a:t>
            </a:r>
            <a:r>
              <a:rPr lang="fr-FR" baseline="0" dirty="0" smtClean="0"/>
              <a:t> que la durée de l’intervention soit le principal facteurs chez les professionnels interrogés car d’un premier avis j’aurai plutôt objectivé sur la complexité de l’intervention. Cependant il me manque l’information de chirurgie longue ou courte.</a:t>
            </a:r>
            <a:endParaRPr lang="fr-FR" baseline="0" dirty="0"/>
          </a:p>
          <a:p>
            <a:pPr marL="171450" indent="-171450">
              <a:buFont typeface="Arial" charset="0"/>
              <a:buChar char="•"/>
            </a:pPr>
            <a:r>
              <a:rPr lang="fr-FR" baseline="0" dirty="0" smtClean="0"/>
              <a:t>Par ailleurs j’ai pu observer que les besoins sont différents en fonction des professions:</a:t>
            </a:r>
          </a:p>
          <a:p>
            <a:pPr marL="628650" lvl="1" indent="-171450">
              <a:buFont typeface="Arial" charset="0"/>
              <a:buChar char="•"/>
            </a:pPr>
            <a:r>
              <a:rPr lang="fr-FR" baseline="0" dirty="0" smtClean="0"/>
              <a:t>Les CHIR = besoins personnels en fonction de la chirurgie et du programme. Expliqué selon eux par le fait que le chirurgien est présent tout au long de l’intervention mais qu’il a la responsabilité du geste la majorité du temps.</a:t>
            </a:r>
          </a:p>
          <a:p>
            <a:pPr marL="628650" lvl="1" indent="-171450">
              <a:buFont typeface="Arial" charset="0"/>
              <a:buChar char="•"/>
            </a:pPr>
            <a:r>
              <a:rPr lang="fr-FR" baseline="0" dirty="0" smtClean="0"/>
              <a:t>Les ANESTH = fonction de la complexité global du cas patient.</a:t>
            </a:r>
          </a:p>
          <a:p>
            <a:pPr marL="628650" lvl="1" indent="-171450">
              <a:buFont typeface="Arial" charset="0"/>
              <a:buChar char="•"/>
            </a:pPr>
            <a:r>
              <a:rPr lang="fr-FR" baseline="0" dirty="0" smtClean="0"/>
              <a:t>Les IBODE = les 3 facteurs entre en compte.</a:t>
            </a:r>
          </a:p>
          <a:p>
            <a:pPr marL="628650" lvl="1" indent="-171450">
              <a:buFont typeface="Arial" charset="0"/>
              <a:buChar char="•"/>
            </a:pPr>
            <a:r>
              <a:rPr lang="fr-FR" baseline="0" dirty="0" smtClean="0"/>
              <a:t>Les IADE = selon la </a:t>
            </a:r>
            <a:r>
              <a:rPr lang="fr-FR" baseline="0" dirty="0" err="1" smtClean="0"/>
              <a:t>compléxité</a:t>
            </a:r>
            <a:r>
              <a:rPr lang="fr-FR" baseline="0" dirty="0" smtClean="0"/>
              <a:t> du moment.</a:t>
            </a:r>
            <a:endParaRPr lang="fr-FR" dirty="0" smtClean="0"/>
          </a:p>
        </p:txBody>
      </p:sp>
      <p:sp>
        <p:nvSpPr>
          <p:cNvPr id="4" name="Espace réservé du numéro de diapositive 3"/>
          <p:cNvSpPr>
            <a:spLocks noGrp="1"/>
          </p:cNvSpPr>
          <p:nvPr>
            <p:ph type="sldNum" sz="quarter" idx="10"/>
          </p:nvPr>
        </p:nvSpPr>
        <p:spPr/>
        <p:txBody>
          <a:bodyPr/>
          <a:lstStyle/>
          <a:p>
            <a:fld id="{6CEE5124-3499-614F-8F95-8A8714621277}" type="slidenum">
              <a:rPr lang="fr-FR" smtClean="0"/>
              <a:t>10</a:t>
            </a:fld>
            <a:endParaRPr lang="fr-FR"/>
          </a:p>
        </p:txBody>
      </p:sp>
    </p:spTree>
    <p:extLst>
      <p:ext uri="{BB962C8B-B14F-4D97-AF65-F5344CB8AC3E}">
        <p14:creationId xmlns:p14="http://schemas.microsoft.com/office/powerpoint/2010/main" val="4919491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charset="0"/>
              <a:buNone/>
            </a:pPr>
            <a:r>
              <a:rPr lang="fr-FR" b="1" dirty="0" smtClean="0"/>
              <a:t>PRÉSENTATION DES DONNÉES : RETTENTISSEMENT SUR LES PERFORMANCES</a:t>
            </a:r>
            <a:endParaRPr lang="fr-FR" dirty="0" smtClean="0"/>
          </a:p>
          <a:p>
            <a:pPr marL="171450" indent="-171450">
              <a:buFont typeface="Arial" charset="0"/>
              <a:buChar char="•"/>
            </a:pPr>
            <a:endParaRPr lang="fr-FR" dirty="0" smtClean="0"/>
          </a:p>
          <a:p>
            <a:pPr marL="171450" indent="-171450">
              <a:buFont typeface="Arial" charset="0"/>
              <a:buChar char="•"/>
            </a:pPr>
            <a:r>
              <a:rPr lang="fr-FR" dirty="0" smtClean="0"/>
              <a:t>Concernant l’avis des professionnels sur le retentissement de la musique sur leurs performances, on peut observer que :</a:t>
            </a:r>
          </a:p>
          <a:p>
            <a:pPr marL="628650" lvl="1" indent="-171450">
              <a:buFont typeface="Arial" charset="0"/>
              <a:buChar char="•"/>
            </a:pPr>
            <a:r>
              <a:rPr lang="fr-FR" dirty="0" smtClean="0"/>
              <a:t>De</a:t>
            </a:r>
            <a:r>
              <a:rPr lang="fr-FR" baseline="0" dirty="0" smtClean="0"/>
              <a:t> façon quasi équivalente, les professionnels pensent que la musique influence non seulement leurs performances individuelle mais également celle de l’ensemble de l’équipe.</a:t>
            </a:r>
          </a:p>
          <a:p>
            <a:pPr marL="628650" lvl="1" indent="-171450">
              <a:buFont typeface="Arial" charset="0"/>
              <a:buChar char="•"/>
            </a:pPr>
            <a:r>
              <a:rPr lang="fr-FR" baseline="0" dirty="0" smtClean="0"/>
              <a:t>Ensuite, 58% penchent pour une amélioration de leurs performances alors que 9% pensent que la musique est délétère.</a:t>
            </a:r>
          </a:p>
          <a:p>
            <a:pPr marL="628650" lvl="1" indent="-171450">
              <a:buFont typeface="Arial" charset="0"/>
              <a:buChar char="•"/>
            </a:pPr>
            <a:endParaRPr lang="fr-FR" baseline="0" dirty="0" smtClean="0"/>
          </a:p>
          <a:p>
            <a:pPr marL="171450" lvl="0" indent="-171450">
              <a:buFont typeface="Arial" charset="0"/>
              <a:buChar char="•"/>
            </a:pPr>
            <a:r>
              <a:rPr lang="fr-FR" baseline="0" dirty="0" smtClean="0"/>
              <a:t>Alors, en analysant les réponses ouvertes, on peut observer que ce ressenti d’amélioration des performances est expliqué par l’influence direct de la musique sur l’ambiance de la salle d’opération.</a:t>
            </a:r>
            <a:endParaRPr lang="fr-FR" dirty="0"/>
          </a:p>
        </p:txBody>
      </p:sp>
      <p:sp>
        <p:nvSpPr>
          <p:cNvPr id="4" name="Espace réservé du numéro de diapositive 3"/>
          <p:cNvSpPr>
            <a:spLocks noGrp="1"/>
          </p:cNvSpPr>
          <p:nvPr>
            <p:ph type="sldNum" sz="quarter" idx="10"/>
          </p:nvPr>
        </p:nvSpPr>
        <p:spPr/>
        <p:txBody>
          <a:bodyPr/>
          <a:lstStyle/>
          <a:p>
            <a:fld id="{6CEE5124-3499-614F-8F95-8A8714621277}" type="slidenum">
              <a:rPr lang="fr-FR" smtClean="0"/>
              <a:t>11</a:t>
            </a:fld>
            <a:endParaRPr lang="fr-FR"/>
          </a:p>
        </p:txBody>
      </p:sp>
    </p:spTree>
    <p:extLst>
      <p:ext uri="{BB962C8B-B14F-4D97-AF65-F5344CB8AC3E}">
        <p14:creationId xmlns:p14="http://schemas.microsoft.com/office/powerpoint/2010/main" val="1862466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PRÉSENTATION DES DONNÉES : DÉCISIONNAIRE ET CONSENSUS DANS LA PRATIQUE</a:t>
            </a:r>
          </a:p>
          <a:p>
            <a:endParaRPr lang="fr-FR" b="1" dirty="0" smtClean="0"/>
          </a:p>
          <a:p>
            <a:pPr marL="171450" indent="-171450">
              <a:buFont typeface="Arial" charset="0"/>
              <a:buChar char="•"/>
            </a:pPr>
            <a:r>
              <a:rPr lang="fr-FR" b="0" dirty="0" smtClean="0"/>
              <a:t>Premièrement,</a:t>
            </a:r>
            <a:r>
              <a:rPr lang="fr-FR" b="0" baseline="0" dirty="0" smtClean="0"/>
              <a:t> sans trop de surprise, le chirurgien apparait comme décisionnaire principal pour l’ensemble des professionnels.</a:t>
            </a:r>
          </a:p>
          <a:p>
            <a:pPr marL="171450" indent="-171450">
              <a:buFont typeface="Arial" charset="0"/>
              <a:buChar char="•"/>
            </a:pPr>
            <a:r>
              <a:rPr lang="fr-FR" b="0" baseline="0" dirty="0" smtClean="0"/>
              <a:t>Il est de manière général attentif aux demandes de l’équipe (52% quelques fois et 25% toujours).</a:t>
            </a:r>
          </a:p>
          <a:p>
            <a:pPr marL="171450" indent="-171450">
              <a:buFont typeface="Arial" charset="0"/>
              <a:buChar char="•"/>
            </a:pPr>
            <a:r>
              <a:rPr lang="fr-FR" b="0" baseline="0" dirty="0" smtClean="0"/>
              <a:t>Et pourtant on observe tout de même 23% qui estiment qu’il ne prend pas en compte les demandes de chacun.</a:t>
            </a:r>
          </a:p>
          <a:p>
            <a:pPr marL="171450" indent="-171450">
              <a:buFont typeface="Arial" charset="0"/>
              <a:buChar char="•"/>
            </a:pPr>
            <a:r>
              <a:rPr lang="fr-FR" b="0" dirty="0" smtClean="0"/>
              <a:t>Par</a:t>
            </a:r>
            <a:r>
              <a:rPr lang="fr-FR" b="0" baseline="0" dirty="0" smtClean="0"/>
              <a:t> ailleurs on peut observer aux travers des entretiens que la position du chirurgien dans l’équipe constitue un frein dans la communication et donc l’acceptation de la pratique.</a:t>
            </a:r>
          </a:p>
          <a:p>
            <a:pPr marL="171450" indent="-171450">
              <a:buFont typeface="Arial" charset="0"/>
              <a:buChar char="•"/>
            </a:pPr>
            <a:r>
              <a:rPr lang="fr-FR" b="0" baseline="0" dirty="0" smtClean="0"/>
              <a:t>Et pourtant, il y a une volonté d’adapter cette pratique aux besoins de chacun des membres de l’équipe par tous.</a:t>
            </a:r>
          </a:p>
          <a:p>
            <a:pPr marL="171450" indent="-171450">
              <a:buFont typeface="Arial" charset="0"/>
              <a:buChar char="•"/>
            </a:pPr>
            <a:r>
              <a:rPr lang="fr-FR" b="0" baseline="0" dirty="0" smtClean="0"/>
              <a:t>Il y a donc une disparité puisque 42% pensent qu’une réflexion sur la pratique permettrai d’améliorer celle</a:t>
            </a:r>
            <a:r>
              <a:rPr lang="mr-IN" b="0" baseline="0" dirty="0" smtClean="0"/>
              <a:t>-</a:t>
            </a:r>
            <a:r>
              <a:rPr lang="fr-FR" b="0" baseline="0" dirty="0" smtClean="0"/>
              <a:t>ci alors que 48% pensent que cela ne changerai rien.</a:t>
            </a:r>
            <a:endParaRPr lang="fr-FR" b="0" dirty="0"/>
          </a:p>
        </p:txBody>
      </p:sp>
      <p:sp>
        <p:nvSpPr>
          <p:cNvPr id="4" name="Espace réservé du numéro de diapositive 3"/>
          <p:cNvSpPr>
            <a:spLocks noGrp="1"/>
          </p:cNvSpPr>
          <p:nvPr>
            <p:ph type="sldNum" sz="quarter" idx="10"/>
          </p:nvPr>
        </p:nvSpPr>
        <p:spPr/>
        <p:txBody>
          <a:bodyPr/>
          <a:lstStyle/>
          <a:p>
            <a:fld id="{6CEE5124-3499-614F-8F95-8A8714621277}" type="slidenum">
              <a:rPr lang="fr-FR" smtClean="0"/>
              <a:t>12</a:t>
            </a:fld>
            <a:endParaRPr lang="fr-FR"/>
          </a:p>
        </p:txBody>
      </p:sp>
    </p:spTree>
    <p:extLst>
      <p:ext uri="{BB962C8B-B14F-4D97-AF65-F5344CB8AC3E}">
        <p14:creationId xmlns:p14="http://schemas.microsoft.com/office/powerpoint/2010/main" val="3531272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CONCLUSION SUR LES RÉSULTATS</a:t>
            </a:r>
          </a:p>
          <a:p>
            <a:endParaRPr lang="fr-FR"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Réel intérêt des professionnels sur le sujet</a:t>
            </a: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Enjeux importants pour le patient et les professionnels</a:t>
            </a: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Fonction de :</a:t>
            </a:r>
          </a:p>
          <a:p>
            <a:endParaRPr lang="fr-FR" b="1" dirty="0" smtClean="0"/>
          </a:p>
          <a:p>
            <a:pPr>
              <a:lnSpc>
                <a:spcPct val="150000"/>
              </a:lnSpc>
            </a:pPr>
            <a:r>
              <a:rPr lang="fr-FR" dirty="0" smtClean="0"/>
              <a:t>Disparité des résultats avec 2 études principales :</a:t>
            </a:r>
          </a:p>
          <a:p>
            <a:pPr marL="285750" indent="-285750">
              <a:lnSpc>
                <a:spcPct val="150000"/>
              </a:lnSpc>
              <a:buFontTx/>
              <a:buChar char="-"/>
            </a:pPr>
            <a:r>
              <a:rPr lang="fr-FR" i="1" dirty="0" smtClean="0"/>
              <a:t>« The </a:t>
            </a:r>
            <a:r>
              <a:rPr lang="fr-FR" i="1" dirty="0" err="1" smtClean="0"/>
              <a:t>sound</a:t>
            </a:r>
            <a:r>
              <a:rPr lang="fr-FR" i="1" dirty="0" smtClean="0"/>
              <a:t> of music in the operating room »</a:t>
            </a:r>
            <a:endParaRPr lang="fr-FR" dirty="0" smtClean="0"/>
          </a:p>
          <a:p>
            <a:pPr marL="285750" indent="-285750">
              <a:lnSpc>
                <a:spcPct val="150000"/>
              </a:lnSpc>
              <a:buFontTx/>
              <a:buChar char="-"/>
            </a:pPr>
            <a:r>
              <a:rPr lang="fr-FR" i="1" dirty="0" smtClean="0"/>
              <a:t>« Music and communication in the operating </a:t>
            </a:r>
            <a:r>
              <a:rPr lang="fr-FR" i="1" dirty="0" err="1" smtClean="0"/>
              <a:t>theatre</a:t>
            </a:r>
            <a:r>
              <a:rPr lang="fr-FR" i="1" dirty="0" smtClean="0"/>
              <a:t> »</a:t>
            </a:r>
            <a:endParaRPr lang="fr-FR" dirty="0" smtClean="0"/>
          </a:p>
          <a:p>
            <a:endParaRPr lang="fr-FR" dirty="0" smtClean="0"/>
          </a:p>
          <a:p>
            <a:endParaRPr lang="fr-FR" b="1" dirty="0" smtClean="0"/>
          </a:p>
          <a:p>
            <a:endParaRPr lang="fr-FR" b="1" dirty="0"/>
          </a:p>
        </p:txBody>
      </p:sp>
      <p:sp>
        <p:nvSpPr>
          <p:cNvPr id="4" name="Espace réservé du numéro de diapositive 3"/>
          <p:cNvSpPr>
            <a:spLocks noGrp="1"/>
          </p:cNvSpPr>
          <p:nvPr>
            <p:ph type="sldNum" sz="quarter" idx="10"/>
          </p:nvPr>
        </p:nvSpPr>
        <p:spPr/>
        <p:txBody>
          <a:bodyPr/>
          <a:lstStyle/>
          <a:p>
            <a:fld id="{6CEE5124-3499-614F-8F95-8A8714621277}" type="slidenum">
              <a:rPr lang="fr-FR" smtClean="0"/>
              <a:t>13</a:t>
            </a:fld>
            <a:endParaRPr lang="fr-FR"/>
          </a:p>
        </p:txBody>
      </p:sp>
    </p:spTree>
    <p:extLst>
      <p:ext uri="{BB962C8B-B14F-4D97-AF65-F5344CB8AC3E}">
        <p14:creationId xmlns:p14="http://schemas.microsoft.com/office/powerpoint/2010/main" val="18698370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CONCLUSION SUR LES RÉSULTATS</a:t>
            </a:r>
          </a:p>
          <a:p>
            <a:endParaRPr lang="fr-FR"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Réel intérêt des professionnels sur le sujet</a:t>
            </a: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Enjeux importants pour le patient et les professionnels</a:t>
            </a:r>
          </a:p>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Fonction de :</a:t>
            </a:r>
          </a:p>
          <a:p>
            <a:endParaRPr lang="fr-FR" b="1" dirty="0" smtClean="0"/>
          </a:p>
          <a:p>
            <a:pPr>
              <a:lnSpc>
                <a:spcPct val="150000"/>
              </a:lnSpc>
            </a:pPr>
            <a:r>
              <a:rPr lang="fr-FR" dirty="0" smtClean="0"/>
              <a:t>Disparité des résultats avec 2 études principales :</a:t>
            </a:r>
          </a:p>
          <a:p>
            <a:pPr marL="285750" indent="-285750">
              <a:lnSpc>
                <a:spcPct val="150000"/>
              </a:lnSpc>
              <a:buFontTx/>
              <a:buChar char="-"/>
            </a:pPr>
            <a:r>
              <a:rPr lang="fr-FR" i="1" dirty="0" smtClean="0"/>
              <a:t>« The </a:t>
            </a:r>
            <a:r>
              <a:rPr lang="fr-FR" i="1" dirty="0" err="1" smtClean="0"/>
              <a:t>sound</a:t>
            </a:r>
            <a:r>
              <a:rPr lang="fr-FR" i="1" dirty="0" smtClean="0"/>
              <a:t> of music in the operating room »</a:t>
            </a:r>
            <a:endParaRPr lang="fr-FR" dirty="0" smtClean="0"/>
          </a:p>
          <a:p>
            <a:pPr marL="285750" indent="-285750">
              <a:lnSpc>
                <a:spcPct val="150000"/>
              </a:lnSpc>
              <a:buFontTx/>
              <a:buChar char="-"/>
            </a:pPr>
            <a:r>
              <a:rPr lang="fr-FR" i="1" dirty="0" smtClean="0"/>
              <a:t>« Music and communication in the operating </a:t>
            </a:r>
            <a:r>
              <a:rPr lang="fr-FR" i="1" dirty="0" err="1" smtClean="0"/>
              <a:t>theatre</a:t>
            </a:r>
            <a:r>
              <a:rPr lang="fr-FR" i="1" dirty="0" smtClean="0"/>
              <a:t> »</a:t>
            </a:r>
            <a:endParaRPr lang="fr-FR" dirty="0" smtClean="0"/>
          </a:p>
          <a:p>
            <a:endParaRPr lang="fr-FR" dirty="0" smtClean="0"/>
          </a:p>
          <a:p>
            <a:endParaRPr lang="fr-FR" b="1" dirty="0" smtClean="0"/>
          </a:p>
          <a:p>
            <a:endParaRPr lang="fr-FR" b="1" dirty="0"/>
          </a:p>
        </p:txBody>
      </p:sp>
      <p:sp>
        <p:nvSpPr>
          <p:cNvPr id="4" name="Espace réservé du numéro de diapositive 3"/>
          <p:cNvSpPr>
            <a:spLocks noGrp="1"/>
          </p:cNvSpPr>
          <p:nvPr>
            <p:ph type="sldNum" sz="quarter" idx="10"/>
          </p:nvPr>
        </p:nvSpPr>
        <p:spPr/>
        <p:txBody>
          <a:bodyPr/>
          <a:lstStyle/>
          <a:p>
            <a:fld id="{6CEE5124-3499-614F-8F95-8A8714621277}" type="slidenum">
              <a:rPr lang="fr-FR" smtClean="0"/>
              <a:t>14</a:t>
            </a:fld>
            <a:endParaRPr lang="fr-FR"/>
          </a:p>
        </p:txBody>
      </p:sp>
    </p:spTree>
    <p:extLst>
      <p:ext uri="{BB962C8B-B14F-4D97-AF65-F5344CB8AC3E}">
        <p14:creationId xmlns:p14="http://schemas.microsoft.com/office/powerpoint/2010/main" val="916761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lvl="0" indent="-171450">
              <a:buFont typeface="Arial" charset="0"/>
              <a:buChar char="•"/>
            </a:pPr>
            <a:r>
              <a:rPr lang="fr-FR" sz="1200" kern="1200" dirty="0" smtClean="0">
                <a:solidFill>
                  <a:schemeClr val="tx1"/>
                </a:solidFill>
                <a:effectLst/>
                <a:latin typeface="+mn-lt"/>
                <a:ea typeface="+mn-ea"/>
                <a:cs typeface="+mn-cs"/>
              </a:rPr>
              <a:t>Je commencerai par un rappel sur les </a:t>
            </a:r>
            <a:r>
              <a:rPr lang="fr-FR" sz="1200" i="1" kern="1200" dirty="0" smtClean="0">
                <a:solidFill>
                  <a:schemeClr val="tx1"/>
                </a:solidFill>
                <a:effectLst/>
                <a:latin typeface="+mn-lt"/>
                <a:ea typeface="+mn-ea"/>
                <a:cs typeface="+mn-cs"/>
              </a:rPr>
              <a:t>« pourquoi et comment »</a:t>
            </a:r>
            <a:r>
              <a:rPr lang="fr-FR" sz="1200" kern="1200" dirty="0" smtClean="0">
                <a:solidFill>
                  <a:schemeClr val="tx1"/>
                </a:solidFill>
                <a:effectLst/>
                <a:latin typeface="+mn-lt"/>
                <a:ea typeface="+mn-ea"/>
                <a:cs typeface="+mn-cs"/>
              </a:rPr>
              <a:t> je suis arrivé à vouloir traiter de ce sujet</a:t>
            </a:r>
            <a:r>
              <a:rPr lang="fr-FR" sz="1200" kern="1200" baseline="0" dirty="0" smtClean="0">
                <a:solidFill>
                  <a:schemeClr val="tx1"/>
                </a:solidFill>
                <a:effectLst/>
                <a:latin typeface="+mn-lt"/>
                <a:ea typeface="+mn-ea"/>
                <a:cs typeface="+mn-cs"/>
              </a:rPr>
              <a:t> et sa problématique.</a:t>
            </a:r>
          </a:p>
          <a:p>
            <a:pPr marL="171450" lvl="0" indent="-171450">
              <a:buFont typeface="Arial" charset="0"/>
              <a:buChar char="•"/>
            </a:pPr>
            <a:endParaRPr lang="fr-FR" sz="1200" kern="1200" dirty="0" smtClean="0">
              <a:solidFill>
                <a:schemeClr val="tx1"/>
              </a:solidFill>
              <a:effectLst/>
              <a:latin typeface="+mn-lt"/>
              <a:ea typeface="+mn-ea"/>
              <a:cs typeface="+mn-cs"/>
            </a:endParaRPr>
          </a:p>
          <a:p>
            <a:pPr marL="171450" lvl="0" indent="-171450">
              <a:buFont typeface="Arial" charset="0"/>
              <a:buChar char="•"/>
            </a:pPr>
            <a:r>
              <a:rPr lang="fr-FR" sz="1200" kern="1200" dirty="0" smtClean="0">
                <a:solidFill>
                  <a:schemeClr val="tx1"/>
                </a:solidFill>
                <a:effectLst/>
                <a:latin typeface="+mn-lt"/>
                <a:ea typeface="+mn-ea"/>
                <a:cs typeface="+mn-cs"/>
              </a:rPr>
              <a:t>Je vous présenterai ensuite les notions théoriques que j’ai souhaité approfondir.</a:t>
            </a:r>
          </a:p>
          <a:p>
            <a:pPr marL="171450" lvl="0" indent="-171450">
              <a:buFont typeface="Arial" charset="0"/>
              <a:buChar char="•"/>
            </a:pPr>
            <a:endParaRPr lang="fr-FR" sz="1200" kern="1200" dirty="0" smtClean="0">
              <a:solidFill>
                <a:schemeClr val="tx1"/>
              </a:solidFill>
              <a:effectLst/>
              <a:latin typeface="+mn-lt"/>
              <a:ea typeface="+mn-ea"/>
              <a:cs typeface="+mn-cs"/>
            </a:endParaRPr>
          </a:p>
          <a:p>
            <a:pPr marL="171450" lvl="0" indent="-171450">
              <a:buFont typeface="Arial" charset="0"/>
              <a:buChar char="•"/>
            </a:pPr>
            <a:r>
              <a:rPr lang="fr-FR" sz="1200" kern="1200" dirty="0" smtClean="0">
                <a:solidFill>
                  <a:schemeClr val="tx1"/>
                </a:solidFill>
                <a:effectLst/>
                <a:latin typeface="+mn-lt"/>
                <a:ea typeface="+mn-ea"/>
                <a:cs typeface="+mn-cs"/>
              </a:rPr>
              <a:t>Je présenterai ensuite les données que j’ai pu récolter au</a:t>
            </a:r>
            <a:r>
              <a:rPr lang="fr-FR" sz="1200" kern="1200" baseline="0" dirty="0" smtClean="0">
                <a:solidFill>
                  <a:schemeClr val="tx1"/>
                </a:solidFill>
                <a:effectLst/>
                <a:latin typeface="+mn-lt"/>
                <a:ea typeface="+mn-ea"/>
                <a:cs typeface="+mn-cs"/>
              </a:rPr>
              <a:t> cours de ce travail.</a:t>
            </a:r>
          </a:p>
          <a:p>
            <a:pPr marL="171450" lvl="0" indent="-171450">
              <a:buFont typeface="Arial" charset="0"/>
              <a:buChar char="•"/>
            </a:pPr>
            <a:endParaRPr lang="fr-FR" sz="1200" kern="1200" baseline="0" dirty="0" smtClean="0">
              <a:solidFill>
                <a:schemeClr val="tx1"/>
              </a:solidFill>
              <a:effectLst/>
              <a:latin typeface="+mn-lt"/>
              <a:ea typeface="+mn-ea"/>
              <a:cs typeface="+mn-cs"/>
            </a:endParaRPr>
          </a:p>
          <a:p>
            <a:pPr marL="171450" lvl="0" indent="-171450">
              <a:buFont typeface="Arial" charset="0"/>
              <a:buChar char="•"/>
            </a:pPr>
            <a:r>
              <a:rPr lang="fr-FR" sz="1200" kern="1200" baseline="0" dirty="0" smtClean="0">
                <a:solidFill>
                  <a:schemeClr val="tx1"/>
                </a:solidFill>
                <a:effectLst/>
                <a:latin typeface="+mn-lt"/>
                <a:ea typeface="+mn-ea"/>
                <a:cs typeface="+mn-cs"/>
              </a:rPr>
              <a:t>Puis </a:t>
            </a:r>
            <a:r>
              <a:rPr lang="fr-FR" sz="1200" kern="1200" dirty="0" smtClean="0">
                <a:solidFill>
                  <a:schemeClr val="tx1"/>
                </a:solidFill>
                <a:effectLst/>
                <a:latin typeface="+mn-lt"/>
                <a:ea typeface="+mn-ea"/>
                <a:cs typeface="+mn-cs"/>
              </a:rPr>
              <a:t>Je conclurai enfin cette présentation par les résultats obtenus et les possibilités de prolongement de ce travail.</a:t>
            </a:r>
          </a:p>
          <a:p>
            <a:endParaRPr lang="fr-FR" dirty="0"/>
          </a:p>
        </p:txBody>
      </p:sp>
      <p:sp>
        <p:nvSpPr>
          <p:cNvPr id="4" name="Espace réservé du numéro de diapositive 3"/>
          <p:cNvSpPr>
            <a:spLocks noGrp="1"/>
          </p:cNvSpPr>
          <p:nvPr>
            <p:ph type="sldNum" sz="quarter" idx="10"/>
          </p:nvPr>
        </p:nvSpPr>
        <p:spPr/>
        <p:txBody>
          <a:bodyPr/>
          <a:lstStyle/>
          <a:p>
            <a:fld id="{6CEE5124-3499-614F-8F95-8A8714621277}" type="slidenum">
              <a:rPr lang="fr-FR" smtClean="0"/>
              <a:t>2</a:t>
            </a:fld>
            <a:endParaRPr lang="fr-FR"/>
          </a:p>
        </p:txBody>
      </p:sp>
    </p:spTree>
    <p:extLst>
      <p:ext uri="{BB962C8B-B14F-4D97-AF65-F5344CB8AC3E}">
        <p14:creationId xmlns:p14="http://schemas.microsoft.com/office/powerpoint/2010/main" val="12587066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charset="0"/>
              <a:buNone/>
            </a:pPr>
            <a:r>
              <a:rPr lang="fr-FR" b="1" i="1" dirty="0" smtClean="0"/>
              <a:t>« POURQUOI</a:t>
            </a:r>
            <a:r>
              <a:rPr lang="fr-FR" b="1" i="1" baseline="0" dirty="0" smtClean="0"/>
              <a:t> ET COMMENT »</a:t>
            </a:r>
            <a:endParaRPr lang="fr-FR" b="1" i="1" dirty="0" smtClean="0"/>
          </a:p>
          <a:p>
            <a:pPr marL="171450" indent="-171450">
              <a:buFont typeface="Arial" charset="0"/>
              <a:buChar char="•"/>
            </a:pPr>
            <a:endParaRPr lang="fr-FR" dirty="0" smtClean="0"/>
          </a:p>
          <a:p>
            <a:pPr marL="171450" indent="-171450">
              <a:buFont typeface="Arial" charset="0"/>
              <a:buChar char="•"/>
            </a:pPr>
            <a:r>
              <a:rPr lang="fr-FR" dirty="0" smtClean="0"/>
              <a:t>Dans un 1</a:t>
            </a:r>
            <a:r>
              <a:rPr lang="fr-FR" baseline="30000" dirty="0" smtClean="0"/>
              <a:t>er</a:t>
            </a:r>
            <a:r>
              <a:rPr lang="fr-FR" baseline="0" dirty="0" smtClean="0"/>
              <a:t> temps, la musique au bloc concerne directement le patient. Les études sur ce sujet montre qu’elle permet une diminution de son anxiété ainsi qu’une baisse de sa consommation d’antalgique tout au long de sa prise en charge tout en </a:t>
            </a:r>
            <a:r>
              <a:rPr lang="fr-FR" baseline="0" dirty="0" err="1" smtClean="0"/>
              <a:t>améliorerant</a:t>
            </a:r>
            <a:r>
              <a:rPr lang="fr-FR" baseline="0" dirty="0" smtClean="0"/>
              <a:t> son confort.</a:t>
            </a:r>
          </a:p>
          <a:p>
            <a:pPr marL="171450" indent="-171450">
              <a:buFont typeface="Arial" charset="0"/>
              <a:buChar char="•"/>
            </a:pPr>
            <a:endParaRPr lang="fr-FR" baseline="0" dirty="0" smtClean="0"/>
          </a:p>
          <a:p>
            <a:pPr marL="171450" indent="-171450">
              <a:buFont typeface="Arial" charset="0"/>
              <a:buChar char="•"/>
            </a:pPr>
            <a:r>
              <a:rPr lang="fr-FR" baseline="0" dirty="0" smtClean="0"/>
              <a:t>Dans un 2</a:t>
            </a:r>
            <a:r>
              <a:rPr lang="fr-FR" baseline="30000" dirty="0" smtClean="0"/>
              <a:t>ème</a:t>
            </a:r>
            <a:r>
              <a:rPr lang="fr-FR" baseline="0" dirty="0" smtClean="0"/>
              <a:t> temps la musique concerne l’ensemble de l’équipe professionnelle qui travaille autour du patient qui ont une domaine de compétences et d’action défini. Cela m’a amené a me poser des questions sur le vécu de ses professionnelles dans cette pratique.</a:t>
            </a:r>
          </a:p>
          <a:p>
            <a:pPr marL="171450" indent="-171450">
              <a:buFont typeface="Arial" charset="0"/>
              <a:buChar char="•"/>
            </a:pPr>
            <a:endParaRPr lang="fr-FR" baseline="0" dirty="0" smtClean="0"/>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fr-FR" baseline="0" dirty="0" smtClean="0"/>
              <a:t>Ensuite je me suis interrogé sur les répercussions que la musique peut avoir sur la communication interprofessionnelle. Quelles sont les répercussions sur l’environnement sonore? Qu’elle est le rôle du genre musical et celui la qualité sonore sur cette communication?</a:t>
            </a:r>
          </a:p>
          <a:p>
            <a:pPr marL="171450" indent="-171450">
              <a:buFont typeface="Arial" charset="0"/>
              <a:buChar char="•"/>
            </a:pPr>
            <a:endParaRPr lang="fr-FR" baseline="0" dirty="0" smtClean="0"/>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fr-FR" baseline="0" dirty="0" smtClean="0"/>
              <a:t>Mais également, quel est l’impact sur la concentration des professionnelles? Quel rôle joue t-elle sur l’application de leurs compétences mais aussi sur la performances du professionnel?</a:t>
            </a:r>
          </a:p>
          <a:p>
            <a:pPr marL="171450" indent="-171450">
              <a:buFont typeface="Arial" charset="0"/>
              <a:buChar char="•"/>
            </a:pPr>
            <a:endParaRPr lang="fr-FR" baseline="0" dirty="0" smtClean="0"/>
          </a:p>
          <a:p>
            <a:pPr marL="171450" indent="-171450">
              <a:buFont typeface="Arial" charset="0"/>
              <a:buChar char="•"/>
            </a:pPr>
            <a:r>
              <a:rPr lang="fr-FR" baseline="0" dirty="0" smtClean="0"/>
              <a:t>Sans oublier que notre objectif premier est de garantir au patient une qualité et une sécurité dans les soins qu’il bénéficie.</a:t>
            </a:r>
          </a:p>
        </p:txBody>
      </p:sp>
      <p:sp>
        <p:nvSpPr>
          <p:cNvPr id="4" name="Espace réservé du numéro de diapositive 3"/>
          <p:cNvSpPr>
            <a:spLocks noGrp="1"/>
          </p:cNvSpPr>
          <p:nvPr>
            <p:ph type="sldNum" sz="quarter" idx="10"/>
          </p:nvPr>
        </p:nvSpPr>
        <p:spPr/>
        <p:txBody>
          <a:bodyPr/>
          <a:lstStyle/>
          <a:p>
            <a:fld id="{6CEE5124-3499-614F-8F95-8A8714621277}" type="slidenum">
              <a:rPr lang="fr-FR" smtClean="0"/>
              <a:t>3</a:t>
            </a:fld>
            <a:endParaRPr lang="fr-FR"/>
          </a:p>
        </p:txBody>
      </p:sp>
    </p:spTree>
    <p:extLst>
      <p:ext uri="{BB962C8B-B14F-4D97-AF65-F5344CB8AC3E}">
        <p14:creationId xmlns:p14="http://schemas.microsoft.com/office/powerpoint/2010/main" val="13300150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PROBLÉMATIQUE</a:t>
            </a:r>
          </a:p>
          <a:p>
            <a:endParaRPr lang="fr-FR" dirty="0" smtClean="0"/>
          </a:p>
          <a:p>
            <a:r>
              <a:rPr lang="fr-FR" dirty="0" smtClean="0"/>
              <a:t>Je suis donc arriver à la construction de la problématique suivante : </a:t>
            </a:r>
          </a:p>
          <a:p>
            <a:endParaRPr lang="fr-FR" dirty="0" smtClean="0"/>
          </a:p>
          <a:p>
            <a:pPr marL="171450" indent="-171450">
              <a:buFont typeface="Arial" charset="0"/>
              <a:buChar char="•"/>
            </a:pPr>
            <a:r>
              <a:rPr lang="fr-FR" dirty="0" smtClean="0"/>
              <a:t>Comment la musique influence-t-elle le comportement et les performances des professionnels</a:t>
            </a:r>
            <a:r>
              <a:rPr lang="fr-FR" baseline="0" dirty="0" smtClean="0"/>
              <a:t> de santé lors de l’intervention chirurgicale du patient ?</a:t>
            </a:r>
            <a:endParaRPr lang="fr-FR" dirty="0"/>
          </a:p>
        </p:txBody>
      </p:sp>
      <p:sp>
        <p:nvSpPr>
          <p:cNvPr id="4" name="Espace réservé du numéro de diapositive 3"/>
          <p:cNvSpPr>
            <a:spLocks noGrp="1"/>
          </p:cNvSpPr>
          <p:nvPr>
            <p:ph type="sldNum" sz="quarter" idx="10"/>
          </p:nvPr>
        </p:nvSpPr>
        <p:spPr/>
        <p:txBody>
          <a:bodyPr/>
          <a:lstStyle/>
          <a:p>
            <a:fld id="{6CEE5124-3499-614F-8F95-8A8714621277}" type="slidenum">
              <a:rPr lang="fr-FR" smtClean="0"/>
              <a:t>4</a:t>
            </a:fld>
            <a:endParaRPr lang="fr-FR"/>
          </a:p>
        </p:txBody>
      </p:sp>
    </p:spTree>
    <p:extLst>
      <p:ext uri="{BB962C8B-B14F-4D97-AF65-F5344CB8AC3E}">
        <p14:creationId xmlns:p14="http://schemas.microsoft.com/office/powerpoint/2010/main" val="496242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charset="0"/>
              <a:buNone/>
            </a:pPr>
            <a:r>
              <a:rPr lang="fr-FR" b="1" dirty="0" smtClean="0"/>
              <a:t>LES NOTIONS THÉORIQUES : LA MUSIQUE &amp; SES EFFETS</a:t>
            </a:r>
          </a:p>
          <a:p>
            <a:pPr marL="171450" indent="-171450">
              <a:buFont typeface="Arial" charset="0"/>
              <a:buChar char="•"/>
            </a:pPr>
            <a:endParaRPr lang="fr-FR" dirty="0" smtClean="0"/>
          </a:p>
          <a:p>
            <a:pPr marL="171450" indent="-171450">
              <a:buFont typeface="Arial" charset="0"/>
              <a:buChar char="•"/>
            </a:pPr>
            <a:r>
              <a:rPr lang="fr-FR" dirty="0" smtClean="0"/>
              <a:t>Par rapport à l’environnement</a:t>
            </a:r>
            <a:r>
              <a:rPr lang="fr-FR" baseline="0" dirty="0" smtClean="0"/>
              <a:t> dans lequel l’individu évolue, la musique est une stimulation continue. J’ai donc approfondi mon travail sur certaines de ses composantes.</a:t>
            </a:r>
          </a:p>
          <a:p>
            <a:pPr marL="171450" indent="-171450">
              <a:buFont typeface="Arial" charset="0"/>
              <a:buChar char="•"/>
            </a:pPr>
            <a:endParaRPr lang="fr-FR" baseline="0" dirty="0" smtClean="0"/>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r>
              <a:rPr lang="fr-FR" baseline="0" dirty="0" smtClean="0"/>
              <a:t>Premièrement, la musique a l’aptitude de générer un certains panel d’émotions chez l’individu, dont certaines son recherché et utilisé par certains professionnels au BO.</a:t>
            </a:r>
          </a:p>
          <a:p>
            <a:pPr marL="171450" marR="0" indent="-171450" algn="l" defTabSz="914400" rtl="0" eaLnBrk="1" fontAlgn="auto" latinLnBrk="0" hangingPunct="1">
              <a:lnSpc>
                <a:spcPct val="100000"/>
              </a:lnSpc>
              <a:spcBef>
                <a:spcPts val="0"/>
              </a:spcBef>
              <a:spcAft>
                <a:spcPts val="0"/>
              </a:spcAft>
              <a:buClrTx/>
              <a:buSzTx/>
              <a:buFont typeface="Arial" charset="0"/>
              <a:buChar char="•"/>
              <a:tabLst/>
              <a:defRPr/>
            </a:pPr>
            <a:endParaRPr lang="fr-FR" baseline="0" dirty="0" smtClean="0"/>
          </a:p>
          <a:p>
            <a:pPr marL="171450" indent="-171450">
              <a:buFont typeface="Arial" charset="0"/>
              <a:buChar char="•"/>
            </a:pPr>
            <a:r>
              <a:rPr lang="fr-FR" dirty="0" smtClean="0"/>
              <a:t>Ensuite</a:t>
            </a:r>
            <a:r>
              <a:rPr lang="fr-FR" baseline="0" dirty="0" smtClean="0"/>
              <a:t>, mes recherches m’ont amené au genre musical, et m’ont montré que même si d’une façon générale un type de musique est ressenti de la même façon par la majorité des individus, il existe des disparités et cela en fonction du vécu et des expériences antérieure de chacun. Son influence peut être inconsciente, physique (comme dans le sport) mais également psychique.</a:t>
            </a:r>
          </a:p>
          <a:p>
            <a:pPr marL="171450" indent="-171450">
              <a:buFont typeface="Arial" charset="0"/>
              <a:buChar char="•"/>
            </a:pPr>
            <a:endParaRPr lang="fr-FR" baseline="0" dirty="0" smtClean="0"/>
          </a:p>
          <a:p>
            <a:pPr marL="171450" indent="-171450">
              <a:buFont typeface="Arial" charset="0"/>
              <a:buChar char="•"/>
            </a:pPr>
            <a:r>
              <a:rPr lang="fr-FR" baseline="0" dirty="0" smtClean="0"/>
              <a:t>Puis, le volume sonore. Il impacte directement l’appréciation de l’individu sur l’ambiance et le lieu de diffusion de la musique. Par ailleurs, l’éveil cognitif, l’état émotionnel de l’individu mais aussi sa physiologie serait directement impacté.</a:t>
            </a:r>
          </a:p>
        </p:txBody>
      </p:sp>
      <p:sp>
        <p:nvSpPr>
          <p:cNvPr id="4" name="Espace réservé du numéro de diapositive 3"/>
          <p:cNvSpPr>
            <a:spLocks noGrp="1"/>
          </p:cNvSpPr>
          <p:nvPr>
            <p:ph type="sldNum" sz="quarter" idx="10"/>
          </p:nvPr>
        </p:nvSpPr>
        <p:spPr/>
        <p:txBody>
          <a:bodyPr/>
          <a:lstStyle/>
          <a:p>
            <a:fld id="{6CEE5124-3499-614F-8F95-8A8714621277}" type="slidenum">
              <a:rPr lang="fr-FR" smtClean="0"/>
              <a:t>5</a:t>
            </a:fld>
            <a:endParaRPr lang="fr-FR"/>
          </a:p>
        </p:txBody>
      </p:sp>
    </p:spTree>
    <p:extLst>
      <p:ext uri="{BB962C8B-B14F-4D97-AF65-F5344CB8AC3E}">
        <p14:creationId xmlns:p14="http://schemas.microsoft.com/office/powerpoint/2010/main" val="4811799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charset="0"/>
              <a:buNone/>
            </a:pPr>
            <a:r>
              <a:rPr lang="fr-FR" b="1" dirty="0" smtClean="0"/>
              <a:t>LES NOTIONS THÉORIQUES : ÉQUIPE PROFESSIONNELLE &amp; COMMUNICATION</a:t>
            </a:r>
          </a:p>
          <a:p>
            <a:pPr marL="171450" indent="-171450">
              <a:buFont typeface="Arial" charset="0"/>
              <a:buChar char="•"/>
            </a:pPr>
            <a:endParaRPr lang="fr-FR" dirty="0" smtClean="0"/>
          </a:p>
          <a:p>
            <a:pPr marL="171450" indent="-171450">
              <a:buFont typeface="Arial" charset="0"/>
              <a:buChar char="•"/>
            </a:pPr>
            <a:r>
              <a:rPr lang="fr-FR" dirty="0" smtClean="0"/>
              <a:t>Il</a:t>
            </a:r>
            <a:r>
              <a:rPr lang="fr-FR" baseline="0" dirty="0" smtClean="0"/>
              <a:t> ne faut pas oublier que l’équipe professionnel est le garant de la qualité et la sécurité des soins du patient.</a:t>
            </a:r>
          </a:p>
          <a:p>
            <a:pPr marL="171450" indent="-171450">
              <a:buFont typeface="Arial" charset="0"/>
              <a:buChar char="•"/>
            </a:pPr>
            <a:endParaRPr lang="fr-FR" baseline="0" dirty="0" smtClean="0"/>
          </a:p>
          <a:p>
            <a:pPr marL="171450" indent="-171450">
              <a:buFont typeface="Arial" charset="0"/>
              <a:buChar char="•"/>
            </a:pPr>
            <a:r>
              <a:rPr lang="fr-FR" baseline="0" dirty="0" smtClean="0"/>
              <a:t>Il est nécessaire de faire une distinction entre « l’équipe » qui est la réunion d’individu ayant un objectif commun, et le « faire équipe » qui implique la communication et l’échange dans l’organisation de ses individus afin d’aboutir a cet objectif.</a:t>
            </a:r>
          </a:p>
          <a:p>
            <a:pPr marL="171450" indent="-171450">
              <a:buFont typeface="Arial" charset="0"/>
              <a:buChar char="•"/>
            </a:pPr>
            <a:endParaRPr lang="fr-FR" baseline="0" dirty="0" smtClean="0"/>
          </a:p>
          <a:p>
            <a:pPr marL="171450" indent="-171450">
              <a:buFont typeface="Arial" charset="0"/>
              <a:buChar char="•"/>
            </a:pPr>
            <a:r>
              <a:rPr lang="fr-FR" baseline="0" dirty="0" smtClean="0"/>
              <a:t>Le modèle de Shannon &amp; Weaver montre l’importance de la gestion des stimulus de l’environnement (comme la musique par exemple) car l’impact sur le canal de communication peut avoir des conséquences de plus ou moins grande importance.</a:t>
            </a:r>
          </a:p>
          <a:p>
            <a:pPr marL="171450" indent="-171450">
              <a:buFont typeface="Arial" charset="0"/>
              <a:buChar char="•"/>
            </a:pPr>
            <a:endParaRPr lang="fr-FR" dirty="0" smtClean="0"/>
          </a:p>
        </p:txBody>
      </p:sp>
      <p:sp>
        <p:nvSpPr>
          <p:cNvPr id="4" name="Espace réservé du numéro de diapositive 3"/>
          <p:cNvSpPr>
            <a:spLocks noGrp="1"/>
          </p:cNvSpPr>
          <p:nvPr>
            <p:ph type="sldNum" sz="quarter" idx="10"/>
          </p:nvPr>
        </p:nvSpPr>
        <p:spPr/>
        <p:txBody>
          <a:bodyPr/>
          <a:lstStyle/>
          <a:p>
            <a:fld id="{6CEE5124-3499-614F-8F95-8A8714621277}" type="slidenum">
              <a:rPr lang="fr-FR" smtClean="0"/>
              <a:t>6</a:t>
            </a:fld>
            <a:endParaRPr lang="fr-FR"/>
          </a:p>
        </p:txBody>
      </p:sp>
    </p:spTree>
    <p:extLst>
      <p:ext uri="{BB962C8B-B14F-4D97-AF65-F5344CB8AC3E}">
        <p14:creationId xmlns:p14="http://schemas.microsoft.com/office/powerpoint/2010/main" val="18805162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charset="0"/>
              <a:buNone/>
            </a:pPr>
            <a:r>
              <a:rPr lang="fr-FR" b="1" dirty="0" smtClean="0"/>
              <a:t>LES NOTIONS THÉORIQUES : COMPÉTENCES PROFESSIONNELLES</a:t>
            </a:r>
            <a:r>
              <a:rPr lang="fr-FR" b="1" baseline="0" dirty="0" smtClean="0"/>
              <a:t> &amp; PERFORMANCES</a:t>
            </a:r>
            <a:endParaRPr lang="fr-FR" b="1" dirty="0" smtClean="0"/>
          </a:p>
          <a:p>
            <a:pPr marL="171450" indent="-171450">
              <a:buFont typeface="Arial" charset="0"/>
              <a:buChar char="•"/>
            </a:pPr>
            <a:endParaRPr lang="fr-FR" dirty="0" smtClean="0"/>
          </a:p>
          <a:p>
            <a:pPr marL="171450" indent="-171450">
              <a:buFont typeface="Arial" charset="0"/>
              <a:buChar char="•"/>
            </a:pPr>
            <a:r>
              <a:rPr lang="fr-FR" dirty="0" smtClean="0"/>
              <a:t>Chaque professionnel</a:t>
            </a:r>
            <a:r>
              <a:rPr lang="fr-FR" baseline="0" dirty="0" smtClean="0"/>
              <a:t> de l’équipe possède des compétences qu’il doit mobiliser afin d’être efficace dans les tâches qu’il doit accomplir. Mes recherches m’ont amené a approfondir les paramètres qui conditionnent la performance. </a:t>
            </a:r>
          </a:p>
          <a:p>
            <a:pPr marL="171450" indent="-171450">
              <a:buFont typeface="Arial" charset="0"/>
              <a:buChar char="•"/>
            </a:pPr>
            <a:endParaRPr lang="fr-FR" dirty="0" smtClean="0"/>
          </a:p>
          <a:p>
            <a:pPr marL="171450" indent="-171450">
              <a:buFont typeface="Arial" charset="0"/>
              <a:buChar char="•"/>
            </a:pPr>
            <a:r>
              <a:rPr lang="fr-FR" dirty="0" smtClean="0"/>
              <a:t>Le Modèle de Gilbert met en interaction</a:t>
            </a:r>
            <a:r>
              <a:rPr lang="fr-FR" baseline="0" dirty="0" smtClean="0"/>
              <a:t> 3 paramètres importants </a:t>
            </a:r>
            <a:r>
              <a:rPr lang="fr-FR" dirty="0" smtClean="0"/>
              <a:t>:</a:t>
            </a:r>
          </a:p>
          <a:p>
            <a:pPr marL="628650" lvl="1" indent="-171450">
              <a:buFont typeface="Arial" charset="0"/>
              <a:buChar char="•"/>
            </a:pPr>
            <a:r>
              <a:rPr lang="fr-FR" dirty="0" smtClean="0"/>
              <a:t>Objectifs = cible que quelque chose doit atteindre.</a:t>
            </a:r>
          </a:p>
          <a:p>
            <a:pPr marL="628650" lvl="1" indent="-171450">
              <a:buFont typeface="Arial" charset="0"/>
              <a:buChar char="•"/>
            </a:pPr>
            <a:r>
              <a:rPr lang="fr-FR" dirty="0" smtClean="0"/>
              <a:t>Moyens</a:t>
            </a:r>
            <a:r>
              <a:rPr lang="fr-FR" baseline="0" dirty="0" smtClean="0"/>
              <a:t> = ce qui permet de réaliser le but que l’on vise.</a:t>
            </a:r>
          </a:p>
          <a:p>
            <a:pPr marL="628650" lvl="1" indent="-171450">
              <a:buFont typeface="Arial" charset="0"/>
              <a:buChar char="•"/>
            </a:pPr>
            <a:r>
              <a:rPr lang="fr-FR" baseline="0" dirty="0" smtClean="0"/>
              <a:t>Résultats = ce qu’on obtient en agissant dans un but défini.</a:t>
            </a:r>
          </a:p>
          <a:p>
            <a:pPr marL="171450" indent="-171450">
              <a:buFont typeface="Arial" charset="0"/>
              <a:buChar char="•"/>
            </a:pPr>
            <a:r>
              <a:rPr lang="fr-FR" dirty="0" smtClean="0"/>
              <a:t>Ces</a:t>
            </a:r>
            <a:r>
              <a:rPr lang="fr-FR" baseline="0" dirty="0" smtClean="0"/>
              <a:t> points sont évalué par :</a:t>
            </a:r>
          </a:p>
          <a:p>
            <a:pPr marL="628650" marR="0" lvl="1" indent="-171450" algn="l" defTabSz="914400" rtl="0" eaLnBrk="1" fontAlgn="auto" latinLnBrk="0" hangingPunct="1">
              <a:lnSpc>
                <a:spcPct val="100000"/>
              </a:lnSpc>
              <a:spcBef>
                <a:spcPts val="0"/>
              </a:spcBef>
              <a:spcAft>
                <a:spcPts val="0"/>
              </a:spcAft>
              <a:buClrTx/>
              <a:buSzTx/>
              <a:buFont typeface="Arial" charset="0"/>
              <a:buChar char="•"/>
              <a:tabLst/>
              <a:defRPr/>
            </a:pPr>
            <a:r>
              <a:rPr lang="fr-FR" dirty="0" smtClean="0"/>
              <a:t>Pertinence = évaluation de</a:t>
            </a:r>
            <a:r>
              <a:rPr lang="fr-FR" baseline="0" dirty="0" smtClean="0"/>
              <a:t> la pertinence des moyens utilisés.</a:t>
            </a:r>
          </a:p>
          <a:p>
            <a:pPr marL="628650" marR="0" lvl="1" indent="-171450" algn="l" defTabSz="914400" rtl="0" eaLnBrk="1" fontAlgn="auto" latinLnBrk="0" hangingPunct="1">
              <a:lnSpc>
                <a:spcPct val="100000"/>
              </a:lnSpc>
              <a:spcBef>
                <a:spcPts val="0"/>
              </a:spcBef>
              <a:spcAft>
                <a:spcPts val="0"/>
              </a:spcAft>
              <a:buClrTx/>
              <a:buSzTx/>
              <a:buFont typeface="Arial" charset="0"/>
              <a:buChar char="•"/>
              <a:tabLst/>
              <a:defRPr/>
            </a:pPr>
            <a:r>
              <a:rPr lang="fr-FR" dirty="0" smtClean="0"/>
              <a:t>L’efficience = évalue les ressources mobilisé dans l’optimisation des moyens et des outils.</a:t>
            </a:r>
            <a:endParaRPr lang="fr-FR" baseline="0" dirty="0" smtClean="0"/>
          </a:p>
          <a:p>
            <a:pPr marL="628650" lvl="1" indent="-171450">
              <a:buFont typeface="Arial" charset="0"/>
              <a:buChar char="•"/>
            </a:pPr>
            <a:r>
              <a:rPr lang="fr-FR" baseline="0" dirty="0" smtClean="0"/>
              <a:t>L’efficacité = évalue la capacité à atteindre les objectifs fixés.</a:t>
            </a:r>
          </a:p>
          <a:p>
            <a:pPr marL="628650" lvl="1" indent="-171450">
              <a:buFont typeface="Arial" charset="0"/>
              <a:buChar char="•"/>
            </a:pPr>
            <a:endParaRPr lang="fr-FR" dirty="0" smtClean="0"/>
          </a:p>
          <a:p>
            <a:pPr marL="171450" indent="-171450">
              <a:buFont typeface="Arial" charset="0"/>
              <a:buChar char="•"/>
            </a:pPr>
            <a:r>
              <a:rPr lang="fr-FR" b="0" dirty="0" smtClean="0"/>
              <a:t>Au cours de mes recherches j’ai été interpelé par 2 théories qui m’ont paru intéressante concernant la notion de performance</a:t>
            </a:r>
            <a:r>
              <a:rPr lang="fr-FR" b="0" baseline="0" dirty="0" smtClean="0"/>
              <a:t> :</a:t>
            </a:r>
            <a:endParaRPr lang="fr-FR" b="0" dirty="0" smtClean="0"/>
          </a:p>
          <a:p>
            <a:pPr marL="628650" lvl="1" indent="-171450">
              <a:buFont typeface="Arial" charset="0"/>
              <a:buChar char="•"/>
            </a:pPr>
            <a:r>
              <a:rPr lang="fr-FR" b="1" dirty="0" smtClean="0"/>
              <a:t>Flow</a:t>
            </a:r>
            <a:r>
              <a:rPr lang="fr-FR" dirty="0" smtClean="0"/>
              <a:t> = état mental que peut connaitre un individu immergé dans la réalisation d'une activité mobilisant ses</a:t>
            </a:r>
            <a:r>
              <a:rPr lang="fr-FR" baseline="0" dirty="0" smtClean="0"/>
              <a:t> aptitudes à un niveau élevé.</a:t>
            </a:r>
          </a:p>
          <a:p>
            <a:pPr marL="628650" lvl="1" indent="-171450">
              <a:buFont typeface="Arial" charset="0"/>
              <a:buChar char="•"/>
            </a:pPr>
            <a:r>
              <a:rPr lang="fr-FR" b="1" baseline="0" dirty="0" smtClean="0"/>
              <a:t>Team Flow </a:t>
            </a:r>
            <a:r>
              <a:rPr lang="fr-FR" baseline="0" dirty="0" smtClean="0"/>
              <a:t>= état mental que sont susceptibles de connaitre les acteurs d'une activité coopérative qui se déroule de la manière la plus fluide et efficiente qui soit.</a:t>
            </a:r>
          </a:p>
          <a:p>
            <a:endParaRPr lang="fr-FR" baseline="0" dirty="0" smtClean="0"/>
          </a:p>
          <a:p>
            <a:r>
              <a:rPr lang="fr-FR" baseline="0" dirty="0" smtClean="0"/>
              <a:t>La musique a t-elle la capacité de faire connaitre aux professionnels l'état de Flow ou de team Flow.</a:t>
            </a:r>
            <a:endParaRPr lang="fr-FR" dirty="0"/>
          </a:p>
        </p:txBody>
      </p:sp>
      <p:sp>
        <p:nvSpPr>
          <p:cNvPr id="4" name="Espace réservé du numéro de diapositive 3"/>
          <p:cNvSpPr>
            <a:spLocks noGrp="1"/>
          </p:cNvSpPr>
          <p:nvPr>
            <p:ph type="sldNum" sz="quarter" idx="10"/>
          </p:nvPr>
        </p:nvSpPr>
        <p:spPr/>
        <p:txBody>
          <a:bodyPr/>
          <a:lstStyle/>
          <a:p>
            <a:fld id="{6CEE5124-3499-614F-8F95-8A8714621277}" type="slidenum">
              <a:rPr lang="fr-FR" smtClean="0"/>
              <a:t>7</a:t>
            </a:fld>
            <a:endParaRPr lang="fr-FR"/>
          </a:p>
        </p:txBody>
      </p:sp>
    </p:spTree>
    <p:extLst>
      <p:ext uri="{BB962C8B-B14F-4D97-AF65-F5344CB8AC3E}">
        <p14:creationId xmlns:p14="http://schemas.microsoft.com/office/powerpoint/2010/main" val="1964297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charset="0"/>
              <a:buNone/>
            </a:pPr>
            <a:r>
              <a:rPr lang="fr-FR" b="1" dirty="0" smtClean="0"/>
              <a:t>LES NOTIONS THÉORIQUES : LE CONSENSUS</a:t>
            </a:r>
          </a:p>
          <a:p>
            <a:pPr marL="171450" indent="-171450">
              <a:buFont typeface="Arial" charset="0"/>
              <a:buChar char="•"/>
            </a:pPr>
            <a:endParaRPr lang="fr-FR" dirty="0" smtClean="0"/>
          </a:p>
          <a:p>
            <a:pPr marL="171450" indent="-171450">
              <a:buFont typeface="Arial" charset="0"/>
              <a:buChar char="•"/>
            </a:pPr>
            <a:r>
              <a:rPr lang="fr-FR" dirty="0" smtClean="0"/>
              <a:t>Mes recherches sur le consensus m’ont permis d’observer que les professionnels pouvait adopter 4 attitudes</a:t>
            </a:r>
            <a:r>
              <a:rPr lang="fr-FR" baseline="0" dirty="0" smtClean="0"/>
              <a:t> possibles face à une pratique:</a:t>
            </a:r>
          </a:p>
          <a:p>
            <a:pPr marL="628650" lvl="1" indent="-171450">
              <a:buFont typeface="Arial" charset="0"/>
              <a:buChar char="•"/>
            </a:pPr>
            <a:r>
              <a:rPr lang="fr-FR" baseline="0" dirty="0" smtClean="0"/>
              <a:t>L’acquiescement.</a:t>
            </a:r>
          </a:p>
          <a:p>
            <a:pPr marL="628650" lvl="1" indent="-171450">
              <a:buFont typeface="Arial" charset="0"/>
              <a:buChar char="•"/>
            </a:pPr>
            <a:r>
              <a:rPr lang="fr-FR" baseline="0" dirty="0" smtClean="0"/>
              <a:t>L’abstention.</a:t>
            </a:r>
          </a:p>
          <a:p>
            <a:pPr marL="628650" lvl="1" indent="-171450">
              <a:buFont typeface="Arial" charset="0"/>
              <a:buChar char="•"/>
            </a:pPr>
            <a:r>
              <a:rPr lang="fr-FR" baseline="0" dirty="0" smtClean="0"/>
              <a:t>La réserve.</a:t>
            </a:r>
          </a:p>
          <a:p>
            <a:pPr marL="628650" lvl="1" indent="-171450">
              <a:buFont typeface="Arial" charset="0"/>
              <a:buChar char="•"/>
            </a:pPr>
            <a:r>
              <a:rPr lang="fr-FR" baseline="0" dirty="0" smtClean="0"/>
              <a:t>Le blocage.</a:t>
            </a:r>
          </a:p>
          <a:p>
            <a:pPr marL="628650" lvl="1" indent="-171450">
              <a:buFont typeface="Arial" charset="0"/>
              <a:buChar char="•"/>
            </a:pPr>
            <a:endParaRPr lang="fr-FR" baseline="0" dirty="0" smtClean="0"/>
          </a:p>
          <a:p>
            <a:pPr marL="171450" lvl="0" indent="-171450">
              <a:buFont typeface="Arial" charset="0"/>
              <a:buChar char="•"/>
            </a:pPr>
            <a:r>
              <a:rPr lang="fr-FR" baseline="0" dirty="0" smtClean="0"/>
              <a:t>Ses aptitudes permettent de manière formelle ou informelle de faire évoluer la pratique puisque chacune produit un effet précis.</a:t>
            </a:r>
          </a:p>
          <a:p>
            <a:pPr marL="628650" lvl="1" indent="-171450">
              <a:buFont typeface="Arial" charset="0"/>
              <a:buChar char="•"/>
            </a:pPr>
            <a:endParaRPr lang="fr-FR" dirty="0"/>
          </a:p>
        </p:txBody>
      </p:sp>
      <p:sp>
        <p:nvSpPr>
          <p:cNvPr id="4" name="Espace réservé du numéro de diapositive 3"/>
          <p:cNvSpPr>
            <a:spLocks noGrp="1"/>
          </p:cNvSpPr>
          <p:nvPr>
            <p:ph type="sldNum" sz="quarter" idx="10"/>
          </p:nvPr>
        </p:nvSpPr>
        <p:spPr/>
        <p:txBody>
          <a:bodyPr/>
          <a:lstStyle/>
          <a:p>
            <a:fld id="{6CEE5124-3499-614F-8F95-8A8714621277}" type="slidenum">
              <a:rPr lang="fr-FR" smtClean="0"/>
              <a:t>8</a:t>
            </a:fld>
            <a:endParaRPr lang="fr-FR"/>
          </a:p>
        </p:txBody>
      </p:sp>
    </p:spTree>
    <p:extLst>
      <p:ext uri="{BB962C8B-B14F-4D97-AF65-F5344CB8AC3E}">
        <p14:creationId xmlns:p14="http://schemas.microsoft.com/office/powerpoint/2010/main" val="8702304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PRÉSENTATION DES DONNÉES : GÉNÉRALITÉS</a:t>
            </a:r>
          </a:p>
          <a:p>
            <a:endParaRPr lang="fr-FR" dirty="0" smtClean="0"/>
          </a:p>
          <a:p>
            <a:r>
              <a:rPr lang="fr-FR" dirty="0" smtClean="0"/>
              <a:t>Pas mal de réponses mais pas égalité dans les différences de professions.</a:t>
            </a:r>
          </a:p>
          <a:p>
            <a:endParaRPr lang="fr-FR" dirty="0" smtClean="0"/>
          </a:p>
          <a:p>
            <a:r>
              <a:rPr lang="fr-FR" dirty="0" smtClean="0"/>
              <a:t>SPÉCIALITÉS : on</a:t>
            </a:r>
            <a:r>
              <a:rPr lang="fr-FR" baseline="0" dirty="0" smtClean="0"/>
              <a:t> observe que la musique est pratiqué dans la majorité de spécialités chirurgicales (sachant que cardiaque et pédiatrie étaient proposé mais je n’ai pas eu de réponses de professionnels = donc pas de données sur ces spécialités)</a:t>
            </a:r>
          </a:p>
          <a:p>
            <a:endParaRPr lang="fr-FR" baseline="0" dirty="0" smtClean="0"/>
          </a:p>
          <a:p>
            <a:r>
              <a:rPr lang="fr-FR" baseline="0" dirty="0" smtClean="0"/>
              <a:t>GENRE MUSICAL : on observe qu’un grande diversité de genre musicaux sont présents dans les blocs opératoires avec une majorité de rock/métal, variété inter et variété française et la radio.</a:t>
            </a:r>
            <a:endParaRPr lang="fr-FR" dirty="0"/>
          </a:p>
        </p:txBody>
      </p:sp>
      <p:sp>
        <p:nvSpPr>
          <p:cNvPr id="4" name="Espace réservé du numéro de diapositive 3"/>
          <p:cNvSpPr>
            <a:spLocks noGrp="1"/>
          </p:cNvSpPr>
          <p:nvPr>
            <p:ph type="sldNum" sz="quarter" idx="10"/>
          </p:nvPr>
        </p:nvSpPr>
        <p:spPr/>
        <p:txBody>
          <a:bodyPr/>
          <a:lstStyle/>
          <a:p>
            <a:fld id="{6CEE5124-3499-614F-8F95-8A8714621277}" type="slidenum">
              <a:rPr lang="fr-FR" smtClean="0"/>
              <a:t>9</a:t>
            </a:fld>
            <a:endParaRPr lang="fr-FR"/>
          </a:p>
        </p:txBody>
      </p:sp>
    </p:spTree>
    <p:extLst>
      <p:ext uri="{BB962C8B-B14F-4D97-AF65-F5344CB8AC3E}">
        <p14:creationId xmlns:p14="http://schemas.microsoft.com/office/powerpoint/2010/main" val="18739184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fr-FR" smtClean="0"/>
              <a:t>Cliquez et modifiez le titre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Cliquez pour modifier le style des sous-titres du masque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7D2BAFDF-C5D6-1B4C-9B76-7BAABB097862}" type="datetime1">
              <a:rPr lang="fr-FR" smtClean="0"/>
              <a:t>05/10/2019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953597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fr-FR" smtClean="0"/>
              <a:t>Cliquez et modifiez le titre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6A6700BA-E8A3-EA44-B12C-559FB8A17B08}" type="datetime1">
              <a:rPr lang="fr-FR" smtClean="0"/>
              <a:t>05/10/2019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63202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fr-FR" smtClean="0"/>
              <a:t>Cliquez et modifiez le titre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183C58BF-4FC6-694F-8F3F-64EDE70185B7}" type="datetime1">
              <a:rPr lang="fr-FR" smtClean="0"/>
              <a:t>05/10/2019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72479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fr-FR" smtClean="0"/>
              <a:t>Cliquez et modifiez le titre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775B5D26-D9BD-1341-BAB0-09E42CBD9DBB}" type="datetime1">
              <a:rPr lang="fr-FR" smtClean="0"/>
              <a:t>05/10/2019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‹N°›</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50032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fr-FR" smtClean="0"/>
              <a:t>Cliquez et modifiez le titre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B58569FA-E9FB-6443-8C2D-430949E7B97A}" type="datetime1">
              <a:rPr lang="fr-FR" smtClean="0"/>
              <a:t>05/10/2019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602447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fr-FR" smtClean="0"/>
              <a:t>Cliquez et modifiez le titre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3" name="Date Placeholder 2"/>
          <p:cNvSpPr>
            <a:spLocks noGrp="1"/>
          </p:cNvSpPr>
          <p:nvPr>
            <p:ph type="dt" sz="half" idx="10"/>
          </p:nvPr>
        </p:nvSpPr>
        <p:spPr/>
        <p:txBody>
          <a:bodyPr/>
          <a:lstStyle/>
          <a:p>
            <a:fld id="{E2402664-9B58-3E44-8A21-2D5BA4119D2D}" type="datetime1">
              <a:rPr lang="fr-FR" smtClean="0"/>
              <a:t>05/10/2019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067959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fr-FR" smtClean="0"/>
              <a:t>Cliquez et modifiez le titre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Faire glisser l'image vers l'espace réservé ou cliquer sur l'icône pour l'ajouter</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Faire glisser l'image vers l'espace réservé ou cliquer sur l'icône pour l'ajouter</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Faire glisser l'image vers l'espace réservé ou cliquer sur l'icône pour l'ajouter</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3" name="Date Placeholder 2"/>
          <p:cNvSpPr>
            <a:spLocks noGrp="1"/>
          </p:cNvSpPr>
          <p:nvPr>
            <p:ph type="dt" sz="half" idx="10"/>
          </p:nvPr>
        </p:nvSpPr>
        <p:spPr/>
        <p:txBody>
          <a:bodyPr/>
          <a:lstStyle/>
          <a:p>
            <a:fld id="{173F982C-BB13-BC4A-96A2-3C75FD5A205C}" type="datetime1">
              <a:rPr lang="fr-FR" smtClean="0"/>
              <a:t>05/10/2019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219191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CDA577A-9E81-464E-8A62-3BB54FBCB96E}" type="datetime1">
              <a:rPr lang="fr-FR" smtClean="0"/>
              <a:t>05/10/2019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5721077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fr-FR" smtClean="0"/>
              <a:t>Cliquez et modifiez le titre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EB1E2187-A8EC-3E4F-9937-332885D1CC68}" type="datetime1">
              <a:rPr lang="fr-FR" smtClean="0"/>
              <a:t>05/10/2019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924014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6F4FADE-3EC6-E14E-8C4E-C0807CF5B5BD}" type="datetime1">
              <a:rPr lang="fr-FR" smtClean="0"/>
              <a:t>05/10/2019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443733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tête de sec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fr-FR" smtClean="0"/>
              <a:t>Cliquez et modifiez le titre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Cliquez pour modifier les styles du texte du masque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F629A500-F88B-244A-8AE4-54239544BD75}" type="datetime1">
              <a:rPr lang="fr-FR" smtClean="0"/>
              <a:t>05/10/2019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763342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EC4DD2D-9643-4241-AF0D-8DF00B9956F7}" type="datetime1">
              <a:rPr lang="fr-FR" smtClean="0"/>
              <a:t>05/10/2019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220194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fr-FR" smtClean="0"/>
              <a:t>Cliquez et modifiez le titre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Content Placeholder 3"/>
          <p:cNvSpPr>
            <a:spLocks noGrp="1"/>
          </p:cNvSpPr>
          <p:nvPr>
            <p:ph sz="half" idx="2"/>
          </p:nvPr>
        </p:nvSpPr>
        <p:spPr>
          <a:xfrm>
            <a:off x="685800" y="3132666"/>
            <a:ext cx="5311775" cy="3086019"/>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Content Placeholder 5"/>
          <p:cNvSpPr>
            <a:spLocks noGrp="1"/>
          </p:cNvSpPr>
          <p:nvPr>
            <p:ph sz="quarter" idx="4"/>
          </p:nvPr>
        </p:nvSpPr>
        <p:spPr>
          <a:xfrm>
            <a:off x="6172200" y="3132666"/>
            <a:ext cx="5334000" cy="3086019"/>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7D183F7-6D5E-2641-8875-B561D95723AE}" type="datetime1">
              <a:rPr lang="fr-FR" smtClean="0"/>
              <a:t>05/10/2019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494389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Cliquez et modifiez le titre</a:t>
            </a:r>
            <a:endParaRPr lang="en-US" dirty="0"/>
          </a:p>
        </p:txBody>
      </p:sp>
      <p:sp>
        <p:nvSpPr>
          <p:cNvPr id="3" name="Date Placeholder 2"/>
          <p:cNvSpPr>
            <a:spLocks noGrp="1"/>
          </p:cNvSpPr>
          <p:nvPr>
            <p:ph type="dt" sz="half" idx="10"/>
          </p:nvPr>
        </p:nvSpPr>
        <p:spPr/>
        <p:txBody>
          <a:bodyPr/>
          <a:lstStyle/>
          <a:p>
            <a:fld id="{D75E84BD-135F-D248-8F38-C2A7B84C78E2}" type="datetime1">
              <a:rPr lang="fr-FR" smtClean="0"/>
              <a:t>05/10/2019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383377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E1E3FB-0360-7D41-8BF2-6E157DA96B4B}" type="datetime1">
              <a:rPr lang="fr-FR" smtClean="0"/>
              <a:t>05/10/2019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765343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fr-FR" smtClean="0"/>
              <a:t>Cliquez et modifiez le titre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4AD82BD3-78A2-B34B-ABCD-08C3AA2049FC}" type="datetime1">
              <a:rPr lang="fr-FR" smtClean="0"/>
              <a:t>05/10/2019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00944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fr-FR" smtClean="0"/>
              <a:t>Cliquez et modifiez le titre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Faire glisser l'image vers l'espace réservé ou cliquer sur l'icône pour l'ajouter</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Cliquez pour modifier les styles du texte du masque</a:t>
            </a:r>
          </a:p>
        </p:txBody>
      </p:sp>
      <p:sp>
        <p:nvSpPr>
          <p:cNvPr id="5" name="Date Placeholder 4"/>
          <p:cNvSpPr>
            <a:spLocks noGrp="1"/>
          </p:cNvSpPr>
          <p:nvPr>
            <p:ph type="dt" sz="half" idx="10"/>
          </p:nvPr>
        </p:nvSpPr>
        <p:spPr/>
        <p:txBody>
          <a:bodyPr/>
          <a:lstStyle/>
          <a:p>
            <a:fld id="{05B31A00-B5BC-034A-B994-C9D6C419B9F8}" type="datetime1">
              <a:rPr lang="fr-FR" smtClean="0"/>
              <a:t>05/10/2019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2363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fr-FR" smtClean="0"/>
              <a:t>Cliquez et modifiez le titre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BAEED20-7DDE-1845-9BB0-D0AD5F0FFE28}" type="datetime1">
              <a:rPr lang="fr-FR" smtClean="0"/>
              <a:t>05/10/2019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46868109"/>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hf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latin typeface="Arial" charset="0"/>
                <a:ea typeface="Arial" charset="0"/>
                <a:cs typeface="Arial" charset="0"/>
              </a:rPr>
              <a:t>L</a:t>
            </a:r>
            <a:r>
              <a:rPr lang="fr-FR" cap="none" dirty="0" smtClean="0">
                <a:latin typeface="Arial" charset="0"/>
                <a:ea typeface="Arial" charset="0"/>
                <a:cs typeface="Arial" charset="0"/>
              </a:rPr>
              <a:t>a musique comme instrument chirurgical</a:t>
            </a:r>
            <a:endParaRPr lang="fr-FR" cap="none" dirty="0">
              <a:latin typeface="Arial" charset="0"/>
              <a:ea typeface="Arial" charset="0"/>
              <a:cs typeface="Arial" charset="0"/>
            </a:endParaRPr>
          </a:p>
        </p:txBody>
      </p:sp>
      <p:sp>
        <p:nvSpPr>
          <p:cNvPr id="3" name="Sous-titre 2"/>
          <p:cNvSpPr>
            <a:spLocks noGrp="1"/>
          </p:cNvSpPr>
          <p:nvPr>
            <p:ph type="subTitle" idx="1"/>
          </p:nvPr>
        </p:nvSpPr>
        <p:spPr>
          <a:xfrm>
            <a:off x="1371600" y="4189413"/>
            <a:ext cx="9448800" cy="1630679"/>
          </a:xfrm>
        </p:spPr>
        <p:txBody>
          <a:bodyPr>
            <a:noAutofit/>
          </a:bodyPr>
          <a:lstStyle/>
          <a:p>
            <a:pPr algn="r"/>
            <a:r>
              <a:rPr lang="fr-FR" sz="1600" dirty="0" smtClean="0"/>
              <a:t>Thibault ROBIN</a:t>
            </a:r>
          </a:p>
          <a:p>
            <a:pPr algn="r"/>
            <a:r>
              <a:rPr lang="fr-FR" sz="1600" dirty="0" smtClean="0"/>
              <a:t>IBODE</a:t>
            </a:r>
          </a:p>
          <a:p>
            <a:pPr algn="r"/>
            <a:r>
              <a:rPr lang="fr-FR" sz="1600" dirty="0" smtClean="0"/>
              <a:t>CHRU BESANCON </a:t>
            </a:r>
            <a:r>
              <a:rPr lang="mr-IN" sz="1600" dirty="0" smtClean="0"/>
              <a:t>–</a:t>
            </a:r>
            <a:r>
              <a:rPr lang="fr-FR" sz="1600" dirty="0" smtClean="0"/>
              <a:t> CHIRURGIE VASCULAIRE</a:t>
            </a:r>
            <a:endParaRPr lang="fr-FR" sz="1600" dirty="0"/>
          </a:p>
        </p:txBody>
      </p:sp>
    </p:spTree>
    <p:extLst>
      <p:ext uri="{BB962C8B-B14F-4D97-AF65-F5344CB8AC3E}">
        <p14:creationId xmlns:p14="http://schemas.microsoft.com/office/powerpoint/2010/main" val="4905276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6D22F896-40B5-4ADD-8801-0D06FADFA095}" type="slidenum">
              <a:rPr lang="en-US" smtClean="0"/>
              <a:t>10</a:t>
            </a:fld>
            <a:endParaRPr lang="en-US" dirty="0"/>
          </a:p>
        </p:txBody>
      </p:sp>
      <p:sp>
        <p:nvSpPr>
          <p:cNvPr id="3" name="Titre 1"/>
          <p:cNvSpPr txBox="1">
            <a:spLocks/>
          </p:cNvSpPr>
          <p:nvPr/>
        </p:nvSpPr>
        <p:spPr>
          <a:xfrm>
            <a:off x="342900" y="338709"/>
            <a:ext cx="10820400" cy="360653"/>
          </a:xfrm>
          <a:prstGeom prst="rect">
            <a:avLst/>
          </a:prstGeom>
        </p:spPr>
        <p:txBody>
          <a:bodyPr anchor="ctr">
            <a:noAutofit/>
          </a:bodyPr>
          <a:lst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a:lstStyle>
          <a:p>
            <a:pPr marL="514350" indent="-514350" algn="l">
              <a:lnSpc>
                <a:spcPct val="150000"/>
              </a:lnSpc>
              <a:buFont typeface="+mj-lt"/>
              <a:buAutoNum type="arabicPeriod" startAt="4"/>
            </a:pPr>
            <a:r>
              <a:rPr lang="fr-FR" sz="1700" b="1" dirty="0" smtClean="0"/>
              <a:t>Présentation des données :</a:t>
            </a:r>
            <a:r>
              <a:rPr lang="fr-FR" sz="1700" b="1" i="1" dirty="0" smtClean="0"/>
              <a:t> facteurs spécifiques de décision</a:t>
            </a:r>
            <a:endParaRPr lang="fr-FR" sz="1700" b="1" dirty="0" smtClean="0"/>
          </a:p>
        </p:txBody>
      </p:sp>
      <p:graphicFrame>
        <p:nvGraphicFramePr>
          <p:cNvPr id="4" name="Graphique 3"/>
          <p:cNvGraphicFramePr/>
          <p:nvPr>
            <p:extLst>
              <p:ext uri="{D42A27DB-BD31-4B8C-83A1-F6EECF244321}">
                <p14:modId xmlns:p14="http://schemas.microsoft.com/office/powerpoint/2010/main" val="1728677775"/>
              </p:ext>
            </p:extLst>
          </p:nvPr>
        </p:nvGraphicFramePr>
        <p:xfrm>
          <a:off x="503584" y="1559505"/>
          <a:ext cx="5357190" cy="4552121"/>
        </p:xfrm>
        <a:graphic>
          <a:graphicData uri="http://schemas.openxmlformats.org/drawingml/2006/chart">
            <c:chart xmlns:c="http://schemas.openxmlformats.org/drawingml/2006/chart" xmlns:r="http://schemas.openxmlformats.org/officeDocument/2006/relationships" r:id="rId3"/>
          </a:graphicData>
        </a:graphic>
      </p:graphicFrame>
      <p:sp>
        <p:nvSpPr>
          <p:cNvPr id="7" name="ZoneTexte 6"/>
          <p:cNvSpPr txBox="1"/>
          <p:nvPr/>
        </p:nvSpPr>
        <p:spPr>
          <a:xfrm>
            <a:off x="6572251" y="1559505"/>
            <a:ext cx="3179075" cy="369332"/>
          </a:xfrm>
          <a:prstGeom prst="rect">
            <a:avLst/>
          </a:prstGeom>
          <a:noFill/>
          <a:ln>
            <a:solidFill>
              <a:schemeClr val="tx1"/>
            </a:solidFill>
          </a:ln>
        </p:spPr>
        <p:txBody>
          <a:bodyPr wrap="none" rtlCol="0">
            <a:spAutoFit/>
          </a:bodyPr>
          <a:lstStyle/>
          <a:p>
            <a:r>
              <a:rPr lang="fr-FR" dirty="0" smtClean="0"/>
              <a:t>Les besoins par profession :</a:t>
            </a:r>
            <a:endParaRPr lang="fr-FR" dirty="0"/>
          </a:p>
        </p:txBody>
      </p:sp>
      <p:cxnSp>
        <p:nvCxnSpPr>
          <p:cNvPr id="8" name="Connecteur droit 7"/>
          <p:cNvCxnSpPr/>
          <p:nvPr/>
        </p:nvCxnSpPr>
        <p:spPr>
          <a:xfrm>
            <a:off x="6215063" y="1157288"/>
            <a:ext cx="757" cy="475773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6570109" y="2127405"/>
            <a:ext cx="4936091" cy="3416320"/>
          </a:xfrm>
          <a:prstGeom prst="rect">
            <a:avLst/>
          </a:prstGeom>
          <a:noFill/>
        </p:spPr>
        <p:txBody>
          <a:bodyPr wrap="square" rtlCol="0" anchor="ctr">
            <a:spAutoFit/>
          </a:bodyPr>
          <a:lstStyle/>
          <a:p>
            <a:pPr marL="285750" indent="-285750">
              <a:lnSpc>
                <a:spcPct val="150000"/>
              </a:lnSpc>
              <a:buFontTx/>
              <a:buChar char="-"/>
            </a:pPr>
            <a:r>
              <a:rPr lang="fr-FR" sz="1600" b="1" dirty="0" smtClean="0"/>
              <a:t>CHIR : </a:t>
            </a:r>
            <a:r>
              <a:rPr lang="fr-FR" sz="1600" dirty="0" smtClean="0"/>
              <a:t>fonction de ses propres besoins / chirurgie &amp; programme opératoire.</a:t>
            </a:r>
          </a:p>
          <a:p>
            <a:pPr marL="285750" indent="-285750">
              <a:lnSpc>
                <a:spcPct val="150000"/>
              </a:lnSpc>
              <a:buFontTx/>
              <a:buChar char="-"/>
            </a:pPr>
            <a:endParaRPr lang="fr-FR" sz="1600" dirty="0" smtClean="0"/>
          </a:p>
          <a:p>
            <a:pPr marL="285750" indent="-285750">
              <a:lnSpc>
                <a:spcPct val="150000"/>
              </a:lnSpc>
              <a:buFontTx/>
              <a:buChar char="-"/>
            </a:pPr>
            <a:r>
              <a:rPr lang="fr-FR" sz="1600" b="1" dirty="0" smtClean="0"/>
              <a:t>ANESTH : </a:t>
            </a:r>
            <a:r>
              <a:rPr lang="fr-FR" sz="1600" dirty="0" smtClean="0"/>
              <a:t>fonction de la complexité globale du cas patient.</a:t>
            </a:r>
          </a:p>
          <a:p>
            <a:pPr marL="285750" indent="-285750">
              <a:lnSpc>
                <a:spcPct val="150000"/>
              </a:lnSpc>
              <a:buFontTx/>
              <a:buChar char="-"/>
            </a:pPr>
            <a:endParaRPr lang="fr-FR" sz="1600" dirty="0" smtClean="0"/>
          </a:p>
          <a:p>
            <a:pPr marL="285750" indent="-285750">
              <a:lnSpc>
                <a:spcPct val="150000"/>
              </a:lnSpc>
              <a:buFontTx/>
              <a:buChar char="-"/>
            </a:pPr>
            <a:r>
              <a:rPr lang="fr-FR" sz="1600" b="1" dirty="0" smtClean="0"/>
              <a:t>IBODE : </a:t>
            </a:r>
            <a:r>
              <a:rPr lang="fr-FR" sz="1600" dirty="0" smtClean="0"/>
              <a:t>globalité de l’intervention.</a:t>
            </a:r>
          </a:p>
          <a:p>
            <a:pPr marL="285750" indent="-285750">
              <a:lnSpc>
                <a:spcPct val="150000"/>
              </a:lnSpc>
              <a:buFontTx/>
              <a:buChar char="-"/>
            </a:pPr>
            <a:endParaRPr lang="fr-FR" sz="1600" dirty="0" smtClean="0"/>
          </a:p>
          <a:p>
            <a:pPr marL="285750" indent="-285750">
              <a:lnSpc>
                <a:spcPct val="150000"/>
              </a:lnSpc>
              <a:buFontTx/>
              <a:buChar char="-"/>
            </a:pPr>
            <a:r>
              <a:rPr lang="fr-FR" sz="1600" b="1" dirty="0" smtClean="0"/>
              <a:t>IADE : </a:t>
            </a:r>
            <a:r>
              <a:rPr lang="fr-FR" sz="1600" dirty="0" smtClean="0"/>
              <a:t>la spécificité du moment (complexité).</a:t>
            </a:r>
            <a:endParaRPr lang="fr-FR" sz="1600" dirty="0"/>
          </a:p>
        </p:txBody>
      </p:sp>
    </p:spTree>
    <p:extLst>
      <p:ext uri="{BB962C8B-B14F-4D97-AF65-F5344CB8AC3E}">
        <p14:creationId xmlns:p14="http://schemas.microsoft.com/office/powerpoint/2010/main" val="2101307450"/>
      </p:ext>
    </p:extLst>
  </p:cSld>
  <p:clrMapOvr>
    <a:masterClrMapping/>
  </p:clrMapOvr>
  <mc:AlternateContent xmlns:mc="http://schemas.openxmlformats.org/markup-compatibility/2006" xmlns:p14="http://schemas.microsoft.com/office/powerpoint/2010/main">
    <mc:Choice Requires="p14">
      <p:transition spd="slow" p14:dur="2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par>
                                <p:cTn id="13" presetID="9"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dissolve">
                                      <p:cBhvr>
                                        <p:cTn id="15" dur="500"/>
                                        <p:tgtEl>
                                          <p:spTgt spid="8"/>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dissolve">
                                      <p:cBhvr>
                                        <p:cTn id="1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7" grpId="0" animBg="1"/>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3926" y="366842"/>
            <a:ext cx="10820400" cy="393439"/>
          </a:xfrm>
        </p:spPr>
        <p:txBody>
          <a:bodyPr anchor="ctr">
            <a:normAutofit fontScale="90000"/>
          </a:bodyPr>
          <a:lstStyle/>
          <a:p>
            <a:pPr marL="514350" indent="-514350">
              <a:lnSpc>
                <a:spcPct val="150000"/>
              </a:lnSpc>
              <a:buFont typeface="+mj-lt"/>
              <a:buAutoNum type="arabicPeriod" startAt="5"/>
            </a:pPr>
            <a:r>
              <a:rPr lang="fr-FR" sz="1900" b="1" dirty="0" smtClean="0"/>
              <a:t>Présentation des données : </a:t>
            </a:r>
            <a:r>
              <a:rPr lang="fr-FR" sz="1900" b="1" i="1" dirty="0" smtClean="0"/>
              <a:t>retentissements sur les performances</a:t>
            </a:r>
            <a:endParaRPr lang="fr-FR" sz="1900" b="1" dirty="0"/>
          </a:p>
        </p:txBody>
      </p:sp>
      <p:sp>
        <p:nvSpPr>
          <p:cNvPr id="4" name="Espace réservé du numéro de diapositive 3"/>
          <p:cNvSpPr>
            <a:spLocks noGrp="1"/>
          </p:cNvSpPr>
          <p:nvPr>
            <p:ph type="sldNum" sz="quarter" idx="12"/>
          </p:nvPr>
        </p:nvSpPr>
        <p:spPr/>
        <p:txBody>
          <a:bodyPr/>
          <a:lstStyle/>
          <a:p>
            <a:fld id="{6D22F896-40B5-4ADD-8801-0D06FADFA095}" type="slidenum">
              <a:rPr lang="en-US" smtClean="0"/>
              <a:t>11</a:t>
            </a:fld>
            <a:endParaRPr lang="en-US" dirty="0"/>
          </a:p>
        </p:txBody>
      </p:sp>
      <p:sp>
        <p:nvSpPr>
          <p:cNvPr id="3" name="ZoneTexte 2"/>
          <p:cNvSpPr txBox="1"/>
          <p:nvPr/>
        </p:nvSpPr>
        <p:spPr>
          <a:xfrm>
            <a:off x="2096676" y="1699030"/>
            <a:ext cx="7354899" cy="782907"/>
          </a:xfrm>
          <a:prstGeom prst="rect">
            <a:avLst/>
          </a:prstGeom>
          <a:noFill/>
          <a:ln>
            <a:solidFill>
              <a:schemeClr val="tx1"/>
            </a:solidFill>
          </a:ln>
        </p:spPr>
        <p:txBody>
          <a:bodyPr wrap="none" rtlCol="0" anchor="ctr">
            <a:spAutoFit/>
          </a:bodyPr>
          <a:lstStyle/>
          <a:p>
            <a:pPr marL="285750" indent="-285750">
              <a:lnSpc>
                <a:spcPct val="150000"/>
              </a:lnSpc>
              <a:buFontTx/>
              <a:buChar char="-"/>
            </a:pPr>
            <a:r>
              <a:rPr lang="fr-FR" sz="1600" dirty="0" smtClean="0"/>
              <a:t>63% estiment que la musique influence leurs performances.</a:t>
            </a:r>
            <a:endParaRPr lang="fr-FR" sz="1600" dirty="0"/>
          </a:p>
          <a:p>
            <a:pPr marL="285750" indent="-285750">
              <a:lnSpc>
                <a:spcPct val="150000"/>
              </a:lnSpc>
              <a:buFontTx/>
              <a:buChar char="-"/>
            </a:pPr>
            <a:r>
              <a:rPr lang="fr-FR" sz="1600" dirty="0" smtClean="0"/>
              <a:t>66% estiment que la musique influence les performances de l’équipe.</a:t>
            </a:r>
          </a:p>
        </p:txBody>
      </p:sp>
      <p:sp>
        <p:nvSpPr>
          <p:cNvPr id="5" name="ZoneTexte 4"/>
          <p:cNvSpPr txBox="1"/>
          <p:nvPr/>
        </p:nvSpPr>
        <p:spPr>
          <a:xfrm>
            <a:off x="2630475" y="3596894"/>
            <a:ext cx="6287299" cy="830997"/>
          </a:xfrm>
          <a:prstGeom prst="rect">
            <a:avLst/>
          </a:prstGeom>
          <a:noFill/>
          <a:ln>
            <a:solidFill>
              <a:schemeClr val="tx1"/>
            </a:solidFill>
          </a:ln>
        </p:spPr>
        <p:txBody>
          <a:bodyPr wrap="none" rtlCol="0" anchor="ctr">
            <a:spAutoFit/>
          </a:bodyPr>
          <a:lstStyle/>
          <a:p>
            <a:pPr marL="285750" indent="-285750">
              <a:lnSpc>
                <a:spcPct val="150000"/>
              </a:lnSpc>
              <a:buFontTx/>
              <a:buChar char="-"/>
            </a:pPr>
            <a:r>
              <a:rPr lang="fr-FR" sz="1600" dirty="0" smtClean="0"/>
              <a:t>58</a:t>
            </a:r>
            <a:r>
              <a:rPr lang="fr-FR" sz="1600" dirty="0"/>
              <a:t>% estiment que la musique améliore leurs </a:t>
            </a:r>
            <a:r>
              <a:rPr lang="fr-FR" sz="1600" dirty="0" smtClean="0"/>
              <a:t>performances.</a:t>
            </a:r>
          </a:p>
          <a:p>
            <a:pPr marL="285750" indent="-285750">
              <a:lnSpc>
                <a:spcPct val="150000"/>
              </a:lnSpc>
              <a:buFontTx/>
              <a:buChar char="-"/>
            </a:pPr>
            <a:r>
              <a:rPr lang="fr-FR" sz="1600" dirty="0" smtClean="0"/>
              <a:t>9</a:t>
            </a:r>
            <a:r>
              <a:rPr lang="fr-FR" sz="1600" dirty="0"/>
              <a:t>% estiment que la musique altère leurs </a:t>
            </a:r>
            <a:r>
              <a:rPr lang="fr-FR" sz="1600" dirty="0" smtClean="0"/>
              <a:t>performances.</a:t>
            </a:r>
            <a:endParaRPr lang="fr-FR" sz="1600" dirty="0"/>
          </a:p>
        </p:txBody>
      </p:sp>
    </p:spTree>
    <p:extLst>
      <p:ext uri="{BB962C8B-B14F-4D97-AF65-F5344CB8AC3E}">
        <p14:creationId xmlns:p14="http://schemas.microsoft.com/office/powerpoint/2010/main" val="1785651634"/>
      </p:ext>
    </p:extLst>
  </p:cSld>
  <p:clrMapOvr>
    <a:masterClrMapping/>
  </p:clrMapOvr>
  <mc:AlternateContent xmlns:mc="http://schemas.openxmlformats.org/markup-compatibility/2006" xmlns:p14="http://schemas.microsoft.com/office/powerpoint/2010/main">
    <mc:Choice Requires="p14">
      <p:transition spd="slow" p14:dur="2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dissolv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3926" y="366842"/>
            <a:ext cx="10820400" cy="393439"/>
          </a:xfrm>
        </p:spPr>
        <p:txBody>
          <a:bodyPr anchor="ctr">
            <a:normAutofit fontScale="90000"/>
          </a:bodyPr>
          <a:lstStyle/>
          <a:p>
            <a:pPr marL="514350" indent="-514350">
              <a:lnSpc>
                <a:spcPct val="150000"/>
              </a:lnSpc>
              <a:buFont typeface="+mj-lt"/>
              <a:buAutoNum type="arabicPeriod" startAt="5"/>
            </a:pPr>
            <a:r>
              <a:rPr lang="fr-FR" sz="1900" b="1" dirty="0" smtClean="0"/>
              <a:t>Présentation des données : </a:t>
            </a:r>
            <a:r>
              <a:rPr lang="fr-FR" sz="1900" b="1" i="1" dirty="0" smtClean="0"/>
              <a:t>DÉCISIONNAIRE ET CONSENSUS DANS LA PRATIQUE</a:t>
            </a:r>
            <a:endParaRPr lang="fr-FR" sz="1900" b="1" dirty="0"/>
          </a:p>
        </p:txBody>
      </p:sp>
      <p:sp>
        <p:nvSpPr>
          <p:cNvPr id="4" name="Espace réservé du numéro de diapositive 3"/>
          <p:cNvSpPr>
            <a:spLocks noGrp="1"/>
          </p:cNvSpPr>
          <p:nvPr>
            <p:ph type="sldNum" sz="quarter" idx="12"/>
          </p:nvPr>
        </p:nvSpPr>
        <p:spPr/>
        <p:txBody>
          <a:bodyPr/>
          <a:lstStyle/>
          <a:p>
            <a:fld id="{6D22F896-40B5-4ADD-8801-0D06FADFA095}" type="slidenum">
              <a:rPr lang="en-US" smtClean="0"/>
              <a:t>12</a:t>
            </a:fld>
            <a:endParaRPr lang="en-US" dirty="0"/>
          </a:p>
        </p:txBody>
      </p:sp>
      <p:sp>
        <p:nvSpPr>
          <p:cNvPr id="6" name="ZoneTexte 5"/>
          <p:cNvSpPr txBox="1"/>
          <p:nvPr/>
        </p:nvSpPr>
        <p:spPr>
          <a:xfrm>
            <a:off x="3875827" y="1248890"/>
            <a:ext cx="4360489" cy="453714"/>
          </a:xfrm>
          <a:prstGeom prst="rect">
            <a:avLst/>
          </a:prstGeom>
          <a:noFill/>
          <a:ln>
            <a:solidFill>
              <a:schemeClr val="tx1"/>
            </a:solidFill>
          </a:ln>
        </p:spPr>
        <p:txBody>
          <a:bodyPr wrap="none" rtlCol="0" anchor="ctr">
            <a:spAutoFit/>
          </a:bodyPr>
          <a:lstStyle/>
          <a:p>
            <a:pPr>
              <a:lnSpc>
                <a:spcPct val="150000"/>
              </a:lnSpc>
            </a:pPr>
            <a:r>
              <a:rPr lang="fr-FR" dirty="0" smtClean="0"/>
              <a:t>CHIRURGIEN = décisionnaire principal</a:t>
            </a:r>
            <a:endParaRPr lang="fr-FR" dirty="0"/>
          </a:p>
        </p:txBody>
      </p:sp>
      <p:sp>
        <p:nvSpPr>
          <p:cNvPr id="7" name="ZoneTexte 6"/>
          <p:cNvSpPr txBox="1"/>
          <p:nvPr/>
        </p:nvSpPr>
        <p:spPr>
          <a:xfrm>
            <a:off x="685800" y="4292799"/>
            <a:ext cx="4360489" cy="1284711"/>
          </a:xfrm>
          <a:prstGeom prst="rect">
            <a:avLst/>
          </a:prstGeom>
          <a:noFill/>
          <a:ln>
            <a:solidFill>
              <a:schemeClr val="tx1"/>
            </a:solidFill>
          </a:ln>
        </p:spPr>
        <p:txBody>
          <a:bodyPr wrap="square" rtlCol="0" anchor="ctr">
            <a:spAutoFit/>
          </a:bodyPr>
          <a:lstStyle/>
          <a:p>
            <a:pPr>
              <a:lnSpc>
                <a:spcPct val="150000"/>
              </a:lnSpc>
            </a:pPr>
            <a:r>
              <a:rPr lang="fr-FR" dirty="0" smtClean="0"/>
              <a:t>Position du décisionnaire dans l’équipe = frein dans la communication</a:t>
            </a:r>
            <a:endParaRPr lang="fr-FR" dirty="0"/>
          </a:p>
        </p:txBody>
      </p:sp>
      <p:sp>
        <p:nvSpPr>
          <p:cNvPr id="3" name="ZoneTexte 2"/>
          <p:cNvSpPr txBox="1"/>
          <p:nvPr/>
        </p:nvSpPr>
        <p:spPr>
          <a:xfrm>
            <a:off x="685800" y="2323215"/>
            <a:ext cx="3009157" cy="1284711"/>
          </a:xfrm>
          <a:prstGeom prst="rect">
            <a:avLst/>
          </a:prstGeom>
          <a:noFill/>
          <a:ln>
            <a:solidFill>
              <a:schemeClr val="tx1"/>
            </a:solidFill>
          </a:ln>
        </p:spPr>
        <p:txBody>
          <a:bodyPr wrap="none" rtlCol="0" anchor="ctr">
            <a:spAutoFit/>
          </a:bodyPr>
          <a:lstStyle/>
          <a:p>
            <a:pPr>
              <a:lnSpc>
                <a:spcPct val="150000"/>
              </a:lnSpc>
            </a:pPr>
            <a:r>
              <a:rPr lang="fr-FR" dirty="0" smtClean="0"/>
              <a:t>52% quelques fois attentif</a:t>
            </a:r>
          </a:p>
          <a:p>
            <a:pPr>
              <a:lnSpc>
                <a:spcPct val="150000"/>
              </a:lnSpc>
            </a:pPr>
            <a:r>
              <a:rPr lang="fr-FR" dirty="0" smtClean="0"/>
              <a:t>25% toujours attentif</a:t>
            </a:r>
          </a:p>
          <a:p>
            <a:pPr>
              <a:lnSpc>
                <a:spcPct val="150000"/>
              </a:lnSpc>
            </a:pPr>
            <a:r>
              <a:rPr lang="fr-FR" dirty="0" smtClean="0"/>
              <a:t>23% jamais attentif</a:t>
            </a:r>
            <a:endParaRPr lang="fr-FR" dirty="0"/>
          </a:p>
        </p:txBody>
      </p:sp>
      <p:sp>
        <p:nvSpPr>
          <p:cNvPr id="5" name="ZoneTexte 4"/>
          <p:cNvSpPr txBox="1"/>
          <p:nvPr/>
        </p:nvSpPr>
        <p:spPr>
          <a:xfrm>
            <a:off x="7066612" y="2323215"/>
            <a:ext cx="4438074" cy="923330"/>
          </a:xfrm>
          <a:prstGeom prst="rect">
            <a:avLst/>
          </a:prstGeom>
          <a:noFill/>
          <a:ln>
            <a:solidFill>
              <a:schemeClr val="tx1"/>
            </a:solidFill>
          </a:ln>
        </p:spPr>
        <p:txBody>
          <a:bodyPr wrap="square" rtlCol="0" anchor="ctr">
            <a:spAutoFit/>
          </a:bodyPr>
          <a:lstStyle/>
          <a:p>
            <a:pPr>
              <a:lnSpc>
                <a:spcPct val="150000"/>
              </a:lnSpc>
            </a:pPr>
            <a:r>
              <a:rPr lang="fr-FR" dirty="0" smtClean="0"/>
              <a:t>Volonté d’adapter la pratique en fonction des besoins de l’équipe</a:t>
            </a:r>
            <a:endParaRPr lang="fr-FR" dirty="0"/>
          </a:p>
        </p:txBody>
      </p:sp>
      <p:sp>
        <p:nvSpPr>
          <p:cNvPr id="8" name="ZoneTexte 7"/>
          <p:cNvSpPr txBox="1"/>
          <p:nvPr/>
        </p:nvSpPr>
        <p:spPr>
          <a:xfrm>
            <a:off x="7066612" y="4287729"/>
            <a:ext cx="4439588" cy="1338828"/>
          </a:xfrm>
          <a:prstGeom prst="rect">
            <a:avLst/>
          </a:prstGeom>
          <a:noFill/>
          <a:ln>
            <a:solidFill>
              <a:schemeClr val="tx1"/>
            </a:solidFill>
          </a:ln>
        </p:spPr>
        <p:txBody>
          <a:bodyPr wrap="square" rtlCol="0" anchor="ctr">
            <a:spAutoFit/>
          </a:bodyPr>
          <a:lstStyle/>
          <a:p>
            <a:pPr>
              <a:lnSpc>
                <a:spcPct val="150000"/>
              </a:lnSpc>
            </a:pPr>
            <a:r>
              <a:rPr lang="fr-FR" dirty="0" smtClean="0"/>
              <a:t>42% des professionnels pensent qu’une réflexion pourrait améliorer les pratiques contre 48%</a:t>
            </a:r>
            <a:endParaRPr lang="fr-FR" dirty="0"/>
          </a:p>
        </p:txBody>
      </p:sp>
      <p:cxnSp>
        <p:nvCxnSpPr>
          <p:cNvPr id="9" name="Connecteur droit 8"/>
          <p:cNvCxnSpPr/>
          <p:nvPr/>
        </p:nvCxnSpPr>
        <p:spPr>
          <a:xfrm>
            <a:off x="6056072" y="2195219"/>
            <a:ext cx="757" cy="36635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6353783"/>
      </p:ext>
    </p:extLst>
  </p:cSld>
  <p:clrMapOvr>
    <a:masterClrMapping/>
  </p:clrMapOvr>
  <mc:AlternateContent xmlns:mc="http://schemas.openxmlformats.org/markup-compatibility/2006" xmlns:p14="http://schemas.microsoft.com/office/powerpoint/2010/main">
    <mc:Choice Requires="p14">
      <p:transition spd="slow" p14:dur="2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dissolve">
                                      <p:cBhvr>
                                        <p:cTn id="15" dur="500"/>
                                        <p:tgtEl>
                                          <p:spTgt spid="3"/>
                                        </p:tgtEl>
                                      </p:cBhvr>
                                    </p:animEffect>
                                  </p:childTnLst>
                                </p:cTn>
                              </p:par>
                              <p:par>
                                <p:cTn id="16" presetID="9" presetClass="entr" presetSubtype="0"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dissolv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dissolve">
                                      <p:cBhvr>
                                        <p:cTn id="23" dur="500"/>
                                        <p:tgtEl>
                                          <p:spTgt spid="5"/>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dissolve">
                                      <p:cBhvr>
                                        <p:cTn id="26"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3" grpId="0" animBg="1"/>
      <p:bldP spid="5" grpId="0" animBg="1"/>
      <p:bldP spid="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3926" y="338444"/>
            <a:ext cx="10820400" cy="450235"/>
          </a:xfrm>
        </p:spPr>
        <p:txBody>
          <a:bodyPr anchor="ctr">
            <a:normAutofit fontScale="90000"/>
          </a:bodyPr>
          <a:lstStyle/>
          <a:p>
            <a:pPr marL="514350" indent="-514350">
              <a:lnSpc>
                <a:spcPct val="150000"/>
              </a:lnSpc>
              <a:buFont typeface="+mj-lt"/>
              <a:buAutoNum type="arabicPeriod" startAt="6"/>
            </a:pPr>
            <a:r>
              <a:rPr lang="fr-FR" sz="1900" b="1" dirty="0" smtClean="0"/>
              <a:t>Analyse des résultats et Conclusion</a:t>
            </a:r>
            <a:endParaRPr lang="fr-FR" sz="1900" b="1" dirty="0"/>
          </a:p>
        </p:txBody>
      </p:sp>
      <p:sp>
        <p:nvSpPr>
          <p:cNvPr id="4" name="Espace réservé du numéro de diapositive 3"/>
          <p:cNvSpPr>
            <a:spLocks noGrp="1"/>
          </p:cNvSpPr>
          <p:nvPr>
            <p:ph type="sldNum" sz="quarter" idx="12"/>
          </p:nvPr>
        </p:nvSpPr>
        <p:spPr/>
        <p:txBody>
          <a:bodyPr/>
          <a:lstStyle/>
          <a:p>
            <a:fld id="{6D22F896-40B5-4ADD-8801-0D06FADFA095}" type="slidenum">
              <a:rPr lang="en-US" smtClean="0"/>
              <a:t>13</a:t>
            </a:fld>
            <a:endParaRPr lang="en-US" dirty="0"/>
          </a:p>
        </p:txBody>
      </p:sp>
      <p:sp>
        <p:nvSpPr>
          <p:cNvPr id="10" name="ZoneTexte 9"/>
          <p:cNvSpPr txBox="1"/>
          <p:nvPr/>
        </p:nvSpPr>
        <p:spPr>
          <a:xfrm>
            <a:off x="685800" y="1316251"/>
            <a:ext cx="4384534" cy="1338828"/>
          </a:xfrm>
          <a:prstGeom prst="rect">
            <a:avLst/>
          </a:prstGeom>
          <a:noFill/>
          <a:ln>
            <a:solidFill>
              <a:schemeClr val="tx1"/>
            </a:solidFill>
          </a:ln>
        </p:spPr>
        <p:txBody>
          <a:bodyPr wrap="none" rtlCol="0" anchor="ctr">
            <a:spAutoFit/>
          </a:bodyPr>
          <a:lstStyle/>
          <a:p>
            <a:pPr>
              <a:lnSpc>
                <a:spcPct val="150000"/>
              </a:lnSpc>
            </a:pPr>
            <a:r>
              <a:rPr lang="fr-FR" b="1" dirty="0" smtClean="0"/>
              <a:t>Amélioration :</a:t>
            </a:r>
            <a:endParaRPr lang="fr-FR" b="1" dirty="0"/>
          </a:p>
          <a:p>
            <a:pPr marL="285750" indent="-285750">
              <a:lnSpc>
                <a:spcPct val="150000"/>
              </a:lnSpc>
              <a:buFont typeface="Arial" charset="0"/>
              <a:buChar char="•"/>
            </a:pPr>
            <a:r>
              <a:rPr lang="fr-FR" dirty="0" smtClean="0"/>
              <a:t>↘ du niveau de stress</a:t>
            </a:r>
          </a:p>
          <a:p>
            <a:pPr marL="285750" indent="-285750">
              <a:lnSpc>
                <a:spcPct val="150000"/>
              </a:lnSpc>
              <a:buFont typeface="Arial" charset="0"/>
              <a:buChar char="•"/>
            </a:pPr>
            <a:r>
              <a:rPr lang="fr-FR" dirty="0" smtClean="0"/>
              <a:t>↘ des tensions interprofessionnelles</a:t>
            </a:r>
          </a:p>
        </p:txBody>
      </p:sp>
      <p:sp>
        <p:nvSpPr>
          <p:cNvPr id="11" name="ZoneTexte 10"/>
          <p:cNvSpPr txBox="1"/>
          <p:nvPr/>
        </p:nvSpPr>
        <p:spPr>
          <a:xfrm>
            <a:off x="6509319" y="1317647"/>
            <a:ext cx="4996881" cy="1284711"/>
          </a:xfrm>
          <a:prstGeom prst="rect">
            <a:avLst/>
          </a:prstGeom>
          <a:noFill/>
          <a:ln>
            <a:solidFill>
              <a:schemeClr val="tx1"/>
            </a:solidFill>
          </a:ln>
        </p:spPr>
        <p:txBody>
          <a:bodyPr wrap="none" rtlCol="0" anchor="ctr">
            <a:spAutoFit/>
          </a:bodyPr>
          <a:lstStyle/>
          <a:p>
            <a:pPr>
              <a:lnSpc>
                <a:spcPct val="150000"/>
              </a:lnSpc>
            </a:pPr>
            <a:r>
              <a:rPr lang="fr-FR" b="1" dirty="0" smtClean="0"/>
              <a:t>Altération :</a:t>
            </a:r>
            <a:endParaRPr lang="fr-FR" b="1" dirty="0"/>
          </a:p>
          <a:p>
            <a:pPr marL="285750" indent="-285750">
              <a:lnSpc>
                <a:spcPct val="150000"/>
              </a:lnSpc>
              <a:buFont typeface="Arial" charset="0"/>
              <a:buChar char="•"/>
            </a:pPr>
            <a:r>
              <a:rPr lang="fr-FR" dirty="0" smtClean="0"/>
              <a:t>Dégradation de l’environnement sonore</a:t>
            </a:r>
          </a:p>
          <a:p>
            <a:pPr marL="285750" indent="-285750">
              <a:lnSpc>
                <a:spcPct val="150000"/>
              </a:lnSpc>
              <a:buFont typeface="Arial" charset="0"/>
              <a:buChar char="•"/>
            </a:pPr>
            <a:r>
              <a:rPr lang="fr-FR" dirty="0" smtClean="0"/>
              <a:t>Dégradation de la communication</a:t>
            </a:r>
          </a:p>
        </p:txBody>
      </p:sp>
      <p:sp>
        <p:nvSpPr>
          <p:cNvPr id="12" name="ZoneTexte 11"/>
          <p:cNvSpPr txBox="1"/>
          <p:nvPr/>
        </p:nvSpPr>
        <p:spPr>
          <a:xfrm>
            <a:off x="2452543" y="3226601"/>
            <a:ext cx="6643165" cy="1754326"/>
          </a:xfrm>
          <a:prstGeom prst="rect">
            <a:avLst/>
          </a:prstGeom>
          <a:noFill/>
          <a:ln>
            <a:solidFill>
              <a:schemeClr val="tx1"/>
            </a:solidFill>
          </a:ln>
        </p:spPr>
        <p:txBody>
          <a:bodyPr wrap="none" rtlCol="0" anchor="ctr">
            <a:spAutoFit/>
          </a:bodyPr>
          <a:lstStyle/>
          <a:p>
            <a:pPr marL="285750" indent="-285750">
              <a:lnSpc>
                <a:spcPct val="150000"/>
              </a:lnSpc>
              <a:buFont typeface="Arial" charset="0"/>
              <a:buChar char="•"/>
            </a:pPr>
            <a:r>
              <a:rPr lang="fr-FR" dirty="0" smtClean="0"/>
              <a:t>Caractéristiques de la musique (genre &amp; volume)</a:t>
            </a:r>
          </a:p>
          <a:p>
            <a:pPr marL="285750" indent="-285750">
              <a:lnSpc>
                <a:spcPct val="150000"/>
              </a:lnSpc>
              <a:buFont typeface="Arial" charset="0"/>
              <a:buChar char="•"/>
            </a:pPr>
            <a:r>
              <a:rPr lang="fr-FR" dirty="0" smtClean="0"/>
              <a:t>Caractéristiques de l’intervention (durée &amp; complexité)</a:t>
            </a:r>
          </a:p>
          <a:p>
            <a:pPr marL="285750" indent="-285750">
              <a:lnSpc>
                <a:spcPct val="150000"/>
              </a:lnSpc>
              <a:buFont typeface="Arial" charset="0"/>
              <a:buChar char="•"/>
            </a:pPr>
            <a:r>
              <a:rPr lang="fr-FR" dirty="0"/>
              <a:t>D</a:t>
            </a:r>
            <a:r>
              <a:rPr lang="fr-FR" dirty="0" smtClean="0"/>
              <a:t>egré de « </a:t>
            </a:r>
            <a:r>
              <a:rPr lang="fr-FR" dirty="0" err="1" smtClean="0"/>
              <a:t>musicophilie</a:t>
            </a:r>
            <a:r>
              <a:rPr lang="fr-FR" dirty="0" smtClean="0"/>
              <a:t> » des professionnels</a:t>
            </a:r>
          </a:p>
          <a:p>
            <a:pPr marL="285750" indent="-285750">
              <a:lnSpc>
                <a:spcPct val="150000"/>
              </a:lnSpc>
              <a:buFont typeface="Arial" charset="0"/>
              <a:buChar char="•"/>
            </a:pPr>
            <a:r>
              <a:rPr lang="fr-FR" dirty="0" smtClean="0"/>
              <a:t>Méthode de mise en place</a:t>
            </a:r>
            <a:endParaRPr lang="fr-FR" dirty="0"/>
          </a:p>
        </p:txBody>
      </p:sp>
    </p:spTree>
    <p:extLst>
      <p:ext uri="{BB962C8B-B14F-4D97-AF65-F5344CB8AC3E}">
        <p14:creationId xmlns:p14="http://schemas.microsoft.com/office/powerpoint/2010/main" val="143431449"/>
      </p:ext>
    </p:extLst>
  </p:cSld>
  <p:clrMapOvr>
    <a:masterClrMapping/>
  </p:clrMapOvr>
  <mc:AlternateContent xmlns:mc="http://schemas.openxmlformats.org/markup-compatibility/2006" xmlns:p14="http://schemas.microsoft.com/office/powerpoint/2010/main">
    <mc:Choice Requires="p14">
      <p:transition spd="slow" p14:dur="2000">
        <p14:shred pattern="rectangle" dir="ou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dissolve">
                                      <p:cBhvr>
                                        <p:cTn id="10" dur="500"/>
                                        <p:tgtEl>
                                          <p:spTgt spid="11"/>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3926" y="338444"/>
            <a:ext cx="10820400" cy="450235"/>
          </a:xfrm>
        </p:spPr>
        <p:txBody>
          <a:bodyPr anchor="ctr">
            <a:normAutofit fontScale="90000"/>
          </a:bodyPr>
          <a:lstStyle/>
          <a:p>
            <a:pPr marL="514350" indent="-514350">
              <a:lnSpc>
                <a:spcPct val="150000"/>
              </a:lnSpc>
              <a:buFont typeface="+mj-lt"/>
              <a:buAutoNum type="arabicPeriod" startAt="6"/>
            </a:pPr>
            <a:r>
              <a:rPr lang="fr-FR" sz="1900" b="1" dirty="0" smtClean="0"/>
              <a:t>Analyse des résultats et Conclusion</a:t>
            </a:r>
            <a:endParaRPr lang="fr-FR" sz="1900" b="1" dirty="0"/>
          </a:p>
        </p:txBody>
      </p:sp>
      <p:sp>
        <p:nvSpPr>
          <p:cNvPr id="4" name="Espace réservé du numéro de diapositive 3"/>
          <p:cNvSpPr>
            <a:spLocks noGrp="1"/>
          </p:cNvSpPr>
          <p:nvPr>
            <p:ph type="sldNum" sz="quarter" idx="12"/>
          </p:nvPr>
        </p:nvSpPr>
        <p:spPr/>
        <p:txBody>
          <a:bodyPr/>
          <a:lstStyle/>
          <a:p>
            <a:fld id="{6D22F896-40B5-4ADD-8801-0D06FADFA095}" type="slidenum">
              <a:rPr lang="en-US" smtClean="0"/>
              <a:t>14</a:t>
            </a:fld>
            <a:endParaRPr lang="en-US" dirty="0"/>
          </a:p>
        </p:txBody>
      </p:sp>
      <p:sp>
        <p:nvSpPr>
          <p:cNvPr id="7" name="ZoneTexte 6"/>
          <p:cNvSpPr txBox="1"/>
          <p:nvPr/>
        </p:nvSpPr>
        <p:spPr>
          <a:xfrm>
            <a:off x="363926" y="2156995"/>
            <a:ext cx="11410496" cy="1754326"/>
          </a:xfrm>
          <a:prstGeom prst="rect">
            <a:avLst/>
          </a:prstGeom>
          <a:noFill/>
          <a:ln>
            <a:solidFill>
              <a:schemeClr val="tx1"/>
            </a:solidFill>
          </a:ln>
        </p:spPr>
        <p:txBody>
          <a:bodyPr wrap="none" rtlCol="0" anchor="ctr">
            <a:spAutoFit/>
          </a:bodyPr>
          <a:lstStyle/>
          <a:p>
            <a:pPr>
              <a:lnSpc>
                <a:spcPct val="150000"/>
              </a:lnSpc>
            </a:pPr>
            <a:r>
              <a:rPr lang="fr-FR" dirty="0" smtClean="0"/>
              <a:t>Recommandations (groupe de travail Hôpital Paul Brousse - APHP) :</a:t>
            </a:r>
          </a:p>
          <a:p>
            <a:pPr marL="285750" indent="-285750">
              <a:lnSpc>
                <a:spcPct val="150000"/>
              </a:lnSpc>
              <a:buFont typeface="Arial" charset="0"/>
              <a:buChar char="•"/>
            </a:pPr>
            <a:r>
              <a:rPr lang="fr-FR" dirty="0" smtClean="0"/>
              <a:t>L’écoute de façon systématique ne peut pas être recommandée (GRADE A)</a:t>
            </a:r>
          </a:p>
          <a:p>
            <a:pPr marL="285750" indent="-285750">
              <a:lnSpc>
                <a:spcPct val="150000"/>
              </a:lnSpc>
              <a:buFont typeface="Arial" charset="0"/>
              <a:buChar char="•"/>
            </a:pPr>
            <a:r>
              <a:rPr lang="fr-FR" dirty="0" smtClean="0"/>
              <a:t>La musique doit être choisie en accord avec l’ensemble de l’équipe (GRADE B)</a:t>
            </a:r>
          </a:p>
          <a:p>
            <a:pPr marL="285750" indent="-285750">
              <a:lnSpc>
                <a:spcPct val="150000"/>
              </a:lnSpc>
              <a:buFont typeface="Arial" charset="0"/>
              <a:buChar char="•"/>
            </a:pPr>
            <a:r>
              <a:rPr lang="fr-FR" dirty="0" smtClean="0"/>
              <a:t>La musique doit être écoutée à des volumes faibles et doit être de type « non-active » (GRADE B)</a:t>
            </a:r>
            <a:endParaRPr lang="fr-FR" dirty="0"/>
          </a:p>
        </p:txBody>
      </p:sp>
    </p:spTree>
    <p:extLst>
      <p:ext uri="{BB962C8B-B14F-4D97-AF65-F5344CB8AC3E}">
        <p14:creationId xmlns:p14="http://schemas.microsoft.com/office/powerpoint/2010/main" val="1638362116"/>
      </p:ext>
    </p:extLst>
  </p:cSld>
  <p:clrMapOvr>
    <a:masterClrMapping/>
  </p:clrMapOvr>
  <mc:AlternateContent xmlns:mc="http://schemas.openxmlformats.org/markup-compatibility/2006" xmlns:p14="http://schemas.microsoft.com/office/powerpoint/2010/main">
    <mc:Choice Requires="p14">
      <p:transition spd="slow" p14:dur="2000">
        <p14:shred pattern="rectangle" dir="ou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Merci de votre attention</a:t>
            </a:r>
            <a:endParaRPr lang="fr-FR" dirty="0"/>
          </a:p>
        </p:txBody>
      </p:sp>
    </p:spTree>
    <p:extLst>
      <p:ext uri="{BB962C8B-B14F-4D97-AF65-F5344CB8AC3E}">
        <p14:creationId xmlns:p14="http://schemas.microsoft.com/office/powerpoint/2010/main" val="1536399280"/>
      </p:ext>
    </p:extLst>
  </p:cSld>
  <p:clrMapOvr>
    <a:masterClrMapping/>
  </p:clrMapOvr>
  <mc:AlternateContent xmlns:mc="http://schemas.openxmlformats.org/markup-compatibility/2006" xmlns:p14="http://schemas.microsoft.com/office/powerpoint/2010/main">
    <mc:Choice Requires="p14">
      <p:transition spd="slow" p14:dur="2000">
        <p14:shred pattern="rectangle" dir="ou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Plan</a:t>
            </a:r>
            <a:endParaRPr lang="fr-FR" dirty="0"/>
          </a:p>
        </p:txBody>
      </p:sp>
      <p:sp>
        <p:nvSpPr>
          <p:cNvPr id="3" name="Espace réservé du contenu 2"/>
          <p:cNvSpPr>
            <a:spLocks noGrp="1"/>
          </p:cNvSpPr>
          <p:nvPr>
            <p:ph idx="1"/>
          </p:nvPr>
        </p:nvSpPr>
        <p:spPr/>
        <p:txBody>
          <a:bodyPr>
            <a:normAutofit/>
          </a:bodyPr>
          <a:lstStyle/>
          <a:p>
            <a:pPr marL="457200" indent="-457200">
              <a:buFont typeface="+mj-lt"/>
              <a:buAutoNum type="arabicPeriod"/>
            </a:pPr>
            <a:r>
              <a:rPr lang="fr-FR" dirty="0" smtClean="0"/>
              <a:t>Introduction : </a:t>
            </a:r>
            <a:r>
              <a:rPr lang="fr-FR" i="1" dirty="0" smtClean="0"/>
              <a:t>« Pourquoi et comment ? »</a:t>
            </a:r>
          </a:p>
          <a:p>
            <a:pPr marL="457200" indent="-457200">
              <a:buFont typeface="+mj-lt"/>
              <a:buAutoNum type="arabicPeriod"/>
            </a:pPr>
            <a:endParaRPr lang="fr-FR" i="1" dirty="0"/>
          </a:p>
          <a:p>
            <a:pPr marL="457200" indent="-457200">
              <a:buFont typeface="+mj-lt"/>
              <a:buAutoNum type="arabicPeriod"/>
            </a:pPr>
            <a:r>
              <a:rPr lang="fr-FR" dirty="0" smtClean="0"/>
              <a:t>Problématique</a:t>
            </a:r>
          </a:p>
          <a:p>
            <a:pPr marL="457200" indent="-457200">
              <a:buFont typeface="+mj-lt"/>
              <a:buAutoNum type="arabicPeriod"/>
            </a:pPr>
            <a:endParaRPr lang="fr-FR" dirty="0"/>
          </a:p>
          <a:p>
            <a:pPr marL="457200" indent="-457200">
              <a:buFont typeface="+mj-lt"/>
              <a:buAutoNum type="arabicPeriod"/>
            </a:pPr>
            <a:r>
              <a:rPr lang="fr-FR" dirty="0" smtClean="0"/>
              <a:t>Les notions théoriques importantes</a:t>
            </a:r>
            <a:endParaRPr lang="fr-FR" dirty="0"/>
          </a:p>
          <a:p>
            <a:pPr marL="457200" indent="-457200">
              <a:buFont typeface="+mj-lt"/>
              <a:buAutoNum type="arabicPeriod"/>
            </a:pPr>
            <a:endParaRPr lang="fr-FR" dirty="0" smtClean="0"/>
          </a:p>
          <a:p>
            <a:pPr marL="457200" indent="-457200">
              <a:buFont typeface="+mj-lt"/>
              <a:buAutoNum type="arabicPeriod"/>
            </a:pPr>
            <a:r>
              <a:rPr lang="fr-FR" dirty="0" smtClean="0"/>
              <a:t>Présentation des données</a:t>
            </a:r>
          </a:p>
          <a:p>
            <a:pPr marL="457200" indent="-457200">
              <a:buFont typeface="+mj-lt"/>
              <a:buAutoNum type="arabicPeriod"/>
            </a:pPr>
            <a:endParaRPr lang="fr-FR" dirty="0"/>
          </a:p>
          <a:p>
            <a:pPr marL="457200" indent="-457200">
              <a:buFont typeface="+mj-lt"/>
              <a:buAutoNum type="arabicPeriod"/>
            </a:pPr>
            <a:r>
              <a:rPr lang="fr-FR" dirty="0" smtClean="0"/>
              <a:t>Analyse des résultats et conclusion</a:t>
            </a:r>
            <a:endParaRPr lang="fr-FR" dirty="0"/>
          </a:p>
          <a:p>
            <a:pPr marL="457200" indent="-457200">
              <a:buFont typeface="+mj-lt"/>
              <a:buAutoNum type="arabicPeriod"/>
            </a:pPr>
            <a:endParaRPr lang="fr-FR" dirty="0" smtClean="0"/>
          </a:p>
          <a:p>
            <a:endParaRPr lang="fr-FR" dirty="0"/>
          </a:p>
        </p:txBody>
      </p:sp>
      <p:sp>
        <p:nvSpPr>
          <p:cNvPr id="7" name="Espace réservé du numéro de diapositive 6"/>
          <p:cNvSpPr>
            <a:spLocks noGrp="1"/>
          </p:cNvSpPr>
          <p:nvPr>
            <p:ph type="sldNum" sz="quarter" idx="12"/>
          </p:nvPr>
        </p:nvSpPr>
        <p:spPr/>
        <p:txBody>
          <a:bodyPr/>
          <a:lstStyle/>
          <a:p>
            <a:fld id="{6D22F896-40B5-4ADD-8801-0D06FADFA095}" type="slidenum">
              <a:rPr lang="en-US" smtClean="0"/>
              <a:t>2</a:t>
            </a:fld>
            <a:endParaRPr lang="en-US" dirty="0"/>
          </a:p>
        </p:txBody>
      </p:sp>
    </p:spTree>
    <p:extLst>
      <p:ext uri="{BB962C8B-B14F-4D97-AF65-F5344CB8AC3E}">
        <p14:creationId xmlns:p14="http://schemas.microsoft.com/office/powerpoint/2010/main" val="1344939440"/>
      </p:ext>
    </p:extLst>
  </p:cSld>
  <p:clrMapOvr>
    <a:masterClrMapping/>
  </p:clrMapOvr>
  <mc:AlternateContent xmlns:mc="http://schemas.openxmlformats.org/markup-compatibility/2006" xmlns:p14="http://schemas.microsoft.com/office/powerpoint/2010/main">
    <mc:Choice Requires="p14">
      <p:transition spd="slow" p14:dur="2000">
        <p14:shred pattern="rectangle" dir="ou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dissolve">
                                      <p:cBhvr>
                                        <p:cTn id="13" dur="500"/>
                                        <p:tgtEl>
                                          <p:spTgt spid="3">
                                            <p:txEl>
                                              <p:pRg st="4" end="4"/>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dissolve">
                                      <p:cBhvr>
                                        <p:cTn id="16" dur="500"/>
                                        <p:tgtEl>
                                          <p:spTgt spid="3">
                                            <p:txEl>
                                              <p:pRg st="6" end="6"/>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dissolve">
                                      <p:cBhvr>
                                        <p:cTn id="1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numéro de diapositive 6"/>
          <p:cNvSpPr>
            <a:spLocks noGrp="1"/>
          </p:cNvSpPr>
          <p:nvPr>
            <p:ph type="sldNum" sz="quarter" idx="12"/>
          </p:nvPr>
        </p:nvSpPr>
        <p:spPr/>
        <p:txBody>
          <a:bodyPr/>
          <a:lstStyle/>
          <a:p>
            <a:pPr algn="ctr"/>
            <a:fld id="{6D22F896-40B5-4ADD-8801-0D06FADFA095}" type="slidenum">
              <a:rPr lang="en-US" smtClean="0"/>
              <a:pPr algn="ctr"/>
              <a:t>3</a:t>
            </a:fld>
            <a:endParaRPr lang="en-US" dirty="0"/>
          </a:p>
        </p:txBody>
      </p:sp>
      <p:sp>
        <p:nvSpPr>
          <p:cNvPr id="3" name="ZoneTexte 2"/>
          <p:cNvSpPr txBox="1"/>
          <p:nvPr/>
        </p:nvSpPr>
        <p:spPr>
          <a:xfrm>
            <a:off x="4665767" y="2953667"/>
            <a:ext cx="2816148" cy="707886"/>
          </a:xfrm>
          <a:prstGeom prst="rect">
            <a:avLst/>
          </a:prstGeom>
          <a:noFill/>
          <a:ln>
            <a:solidFill>
              <a:schemeClr val="tx1"/>
            </a:solidFill>
          </a:ln>
        </p:spPr>
        <p:txBody>
          <a:bodyPr wrap="square" rtlCol="0" anchor="ctr">
            <a:spAutoFit/>
          </a:bodyPr>
          <a:lstStyle/>
          <a:p>
            <a:pPr algn="ctr"/>
            <a:r>
              <a:rPr lang="fr-FR" sz="2000" smtClean="0"/>
              <a:t>MUSIQUE AU BLOC OPÉRATOIRE</a:t>
            </a:r>
            <a:endParaRPr lang="fr-FR" sz="2000" dirty="0"/>
          </a:p>
        </p:txBody>
      </p:sp>
      <p:sp>
        <p:nvSpPr>
          <p:cNvPr id="4" name="ZoneTexte 3"/>
          <p:cNvSpPr txBox="1"/>
          <p:nvPr/>
        </p:nvSpPr>
        <p:spPr>
          <a:xfrm>
            <a:off x="3651868" y="1881980"/>
            <a:ext cx="1025434" cy="338554"/>
          </a:xfrm>
          <a:prstGeom prst="rect">
            <a:avLst/>
          </a:prstGeom>
          <a:noFill/>
          <a:ln>
            <a:solidFill>
              <a:schemeClr val="tx1"/>
            </a:solidFill>
          </a:ln>
        </p:spPr>
        <p:txBody>
          <a:bodyPr wrap="square" rtlCol="0" anchor="ctr">
            <a:spAutoFit/>
          </a:bodyPr>
          <a:lstStyle/>
          <a:p>
            <a:pPr algn="ctr"/>
            <a:r>
              <a:rPr lang="fr-FR" sz="1600" dirty="0" smtClean="0"/>
              <a:t>Patient</a:t>
            </a:r>
          </a:p>
        </p:txBody>
      </p:sp>
      <p:sp>
        <p:nvSpPr>
          <p:cNvPr id="5" name="ZoneTexte 4"/>
          <p:cNvSpPr txBox="1"/>
          <p:nvPr/>
        </p:nvSpPr>
        <p:spPr>
          <a:xfrm>
            <a:off x="395917" y="3674291"/>
            <a:ext cx="1774608" cy="584775"/>
          </a:xfrm>
          <a:prstGeom prst="rect">
            <a:avLst/>
          </a:prstGeom>
          <a:noFill/>
          <a:ln>
            <a:solidFill>
              <a:schemeClr val="tx1"/>
            </a:solidFill>
          </a:ln>
        </p:spPr>
        <p:txBody>
          <a:bodyPr wrap="square" rtlCol="0" anchor="ctr">
            <a:spAutoFit/>
          </a:bodyPr>
          <a:lstStyle/>
          <a:p>
            <a:pPr algn="ctr"/>
            <a:r>
              <a:rPr lang="fr-FR" sz="1600" dirty="0" smtClean="0"/>
              <a:t>Environnement sonore</a:t>
            </a:r>
          </a:p>
        </p:txBody>
      </p:sp>
      <p:sp>
        <p:nvSpPr>
          <p:cNvPr id="6" name="ZoneTexte 5"/>
          <p:cNvSpPr txBox="1"/>
          <p:nvPr/>
        </p:nvSpPr>
        <p:spPr>
          <a:xfrm>
            <a:off x="408701" y="4551223"/>
            <a:ext cx="1774608" cy="338554"/>
          </a:xfrm>
          <a:prstGeom prst="rect">
            <a:avLst/>
          </a:prstGeom>
          <a:noFill/>
          <a:ln>
            <a:solidFill>
              <a:schemeClr val="tx1"/>
            </a:solidFill>
          </a:ln>
        </p:spPr>
        <p:txBody>
          <a:bodyPr wrap="square" rtlCol="0" anchor="ctr">
            <a:spAutoFit/>
          </a:bodyPr>
          <a:lstStyle/>
          <a:p>
            <a:pPr algn="ctr"/>
            <a:r>
              <a:rPr lang="fr-FR" sz="1600" dirty="0" smtClean="0"/>
              <a:t>Genre musical</a:t>
            </a:r>
            <a:endParaRPr lang="fr-FR" sz="1600" dirty="0"/>
          </a:p>
        </p:txBody>
      </p:sp>
      <p:sp>
        <p:nvSpPr>
          <p:cNvPr id="8" name="ZoneTexte 7"/>
          <p:cNvSpPr txBox="1"/>
          <p:nvPr/>
        </p:nvSpPr>
        <p:spPr>
          <a:xfrm>
            <a:off x="7706720" y="1758870"/>
            <a:ext cx="1754204" cy="584775"/>
          </a:xfrm>
          <a:prstGeom prst="rect">
            <a:avLst/>
          </a:prstGeom>
          <a:noFill/>
          <a:ln>
            <a:solidFill>
              <a:schemeClr val="tx1"/>
            </a:solidFill>
          </a:ln>
        </p:spPr>
        <p:txBody>
          <a:bodyPr wrap="square" rtlCol="0" anchor="ctr">
            <a:spAutoFit/>
          </a:bodyPr>
          <a:lstStyle/>
          <a:p>
            <a:pPr algn="ctr"/>
            <a:r>
              <a:rPr lang="fr-FR" sz="1600" dirty="0" smtClean="0"/>
              <a:t>Équipe professionnelle</a:t>
            </a:r>
            <a:endParaRPr lang="fr-FR" sz="1600" dirty="0"/>
          </a:p>
        </p:txBody>
      </p:sp>
      <p:sp>
        <p:nvSpPr>
          <p:cNvPr id="9" name="ZoneTexte 8"/>
          <p:cNvSpPr txBox="1"/>
          <p:nvPr/>
        </p:nvSpPr>
        <p:spPr>
          <a:xfrm>
            <a:off x="10150988" y="1603035"/>
            <a:ext cx="1030778" cy="338554"/>
          </a:xfrm>
          <a:prstGeom prst="rect">
            <a:avLst/>
          </a:prstGeom>
          <a:noFill/>
          <a:ln>
            <a:solidFill>
              <a:schemeClr val="tx1"/>
            </a:solidFill>
          </a:ln>
        </p:spPr>
        <p:txBody>
          <a:bodyPr wrap="square" rtlCol="0" anchor="ctr">
            <a:spAutoFit/>
          </a:bodyPr>
          <a:lstStyle/>
          <a:p>
            <a:pPr algn="ctr"/>
            <a:r>
              <a:rPr lang="fr-FR" sz="1600" dirty="0" smtClean="0"/>
              <a:t>IBODE</a:t>
            </a:r>
            <a:endParaRPr lang="fr-FR" sz="1600" dirty="0"/>
          </a:p>
        </p:txBody>
      </p:sp>
      <p:sp>
        <p:nvSpPr>
          <p:cNvPr id="10" name="ZoneTexte 9"/>
          <p:cNvSpPr txBox="1"/>
          <p:nvPr/>
        </p:nvSpPr>
        <p:spPr>
          <a:xfrm>
            <a:off x="10150988" y="2723026"/>
            <a:ext cx="1030778" cy="338554"/>
          </a:xfrm>
          <a:prstGeom prst="rect">
            <a:avLst/>
          </a:prstGeom>
          <a:noFill/>
          <a:ln>
            <a:solidFill>
              <a:schemeClr val="tx1"/>
            </a:solidFill>
          </a:ln>
        </p:spPr>
        <p:txBody>
          <a:bodyPr wrap="square" rtlCol="0" anchor="ctr">
            <a:spAutoFit/>
          </a:bodyPr>
          <a:lstStyle/>
          <a:p>
            <a:pPr algn="ctr"/>
            <a:r>
              <a:rPr lang="fr-FR" sz="1600" dirty="0" smtClean="0"/>
              <a:t>IADE</a:t>
            </a:r>
            <a:endParaRPr lang="fr-FR" sz="1600" dirty="0"/>
          </a:p>
        </p:txBody>
      </p:sp>
      <p:sp>
        <p:nvSpPr>
          <p:cNvPr id="11" name="ZoneTexte 10"/>
          <p:cNvSpPr txBox="1"/>
          <p:nvPr/>
        </p:nvSpPr>
        <p:spPr>
          <a:xfrm>
            <a:off x="10150988" y="1044012"/>
            <a:ext cx="1269565" cy="338554"/>
          </a:xfrm>
          <a:prstGeom prst="rect">
            <a:avLst/>
          </a:prstGeom>
          <a:noFill/>
          <a:ln>
            <a:solidFill>
              <a:schemeClr val="tx1"/>
            </a:solidFill>
          </a:ln>
        </p:spPr>
        <p:txBody>
          <a:bodyPr wrap="square" rtlCol="0" anchor="ctr">
            <a:spAutoFit/>
          </a:bodyPr>
          <a:lstStyle/>
          <a:p>
            <a:pPr algn="ctr"/>
            <a:r>
              <a:rPr lang="fr-FR" sz="1600" dirty="0" smtClean="0"/>
              <a:t>Chirurgien</a:t>
            </a:r>
            <a:endParaRPr lang="fr-FR" sz="1600" dirty="0"/>
          </a:p>
        </p:txBody>
      </p:sp>
      <p:sp>
        <p:nvSpPr>
          <p:cNvPr id="12" name="ZoneTexte 11"/>
          <p:cNvSpPr txBox="1"/>
          <p:nvPr/>
        </p:nvSpPr>
        <p:spPr>
          <a:xfrm>
            <a:off x="10164182" y="2162058"/>
            <a:ext cx="1396539" cy="338554"/>
          </a:xfrm>
          <a:prstGeom prst="rect">
            <a:avLst/>
          </a:prstGeom>
          <a:noFill/>
          <a:ln>
            <a:solidFill>
              <a:schemeClr val="tx1"/>
            </a:solidFill>
          </a:ln>
        </p:spPr>
        <p:txBody>
          <a:bodyPr wrap="square" rtlCol="0" anchor="ctr">
            <a:spAutoFit/>
          </a:bodyPr>
          <a:lstStyle/>
          <a:p>
            <a:pPr algn="ctr"/>
            <a:r>
              <a:rPr lang="fr-FR" sz="1600" dirty="0" smtClean="0"/>
              <a:t>Anesthésiste</a:t>
            </a:r>
          </a:p>
        </p:txBody>
      </p:sp>
      <p:cxnSp>
        <p:nvCxnSpPr>
          <p:cNvPr id="16" name="Connecteur droit 15"/>
          <p:cNvCxnSpPr>
            <a:stCxn id="8" idx="3"/>
            <a:endCxn id="9" idx="1"/>
          </p:cNvCxnSpPr>
          <p:nvPr/>
        </p:nvCxnSpPr>
        <p:spPr>
          <a:xfrm flipV="1">
            <a:off x="9460924" y="1772312"/>
            <a:ext cx="690064" cy="27894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Connecteur droit 17"/>
          <p:cNvCxnSpPr>
            <a:stCxn id="8" idx="3"/>
            <a:endCxn id="10" idx="1"/>
          </p:cNvCxnSpPr>
          <p:nvPr/>
        </p:nvCxnSpPr>
        <p:spPr>
          <a:xfrm>
            <a:off x="9460924" y="2051258"/>
            <a:ext cx="690064" cy="84104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Connecteur droit 19"/>
          <p:cNvCxnSpPr>
            <a:stCxn id="8" idx="3"/>
            <a:endCxn id="11" idx="1"/>
          </p:cNvCxnSpPr>
          <p:nvPr/>
        </p:nvCxnSpPr>
        <p:spPr>
          <a:xfrm flipV="1">
            <a:off x="9460924" y="1213289"/>
            <a:ext cx="690064" cy="83796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Connecteur droit 21"/>
          <p:cNvCxnSpPr>
            <a:stCxn id="8" idx="3"/>
            <a:endCxn id="12" idx="1"/>
          </p:cNvCxnSpPr>
          <p:nvPr/>
        </p:nvCxnSpPr>
        <p:spPr>
          <a:xfrm>
            <a:off x="9460924" y="2051258"/>
            <a:ext cx="703258" cy="28007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a:stCxn id="8" idx="1"/>
            <a:endCxn id="3" idx="0"/>
          </p:cNvCxnSpPr>
          <p:nvPr/>
        </p:nvCxnSpPr>
        <p:spPr>
          <a:xfrm flipH="1">
            <a:off x="6073841" y="2051258"/>
            <a:ext cx="1632879" cy="90240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Connecteur droit 25"/>
          <p:cNvCxnSpPr>
            <a:stCxn id="3" idx="0"/>
            <a:endCxn id="4" idx="3"/>
          </p:cNvCxnSpPr>
          <p:nvPr/>
        </p:nvCxnSpPr>
        <p:spPr>
          <a:xfrm flipH="1" flipV="1">
            <a:off x="4677302" y="2051257"/>
            <a:ext cx="1396539" cy="90241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ZoneTexte 62"/>
          <p:cNvSpPr txBox="1"/>
          <p:nvPr/>
        </p:nvSpPr>
        <p:spPr>
          <a:xfrm>
            <a:off x="1319229" y="1242750"/>
            <a:ext cx="1168080" cy="338554"/>
          </a:xfrm>
          <a:prstGeom prst="rect">
            <a:avLst/>
          </a:prstGeom>
          <a:noFill/>
          <a:ln>
            <a:solidFill>
              <a:schemeClr val="tx1"/>
            </a:solidFill>
          </a:ln>
        </p:spPr>
        <p:txBody>
          <a:bodyPr wrap="square" rtlCol="0" anchor="ctr">
            <a:spAutoFit/>
          </a:bodyPr>
          <a:lstStyle/>
          <a:p>
            <a:pPr algn="ctr"/>
            <a:r>
              <a:rPr lang="fr-FR" sz="1600" dirty="0" smtClean="0"/>
              <a:t>↘ anxiété</a:t>
            </a:r>
            <a:endParaRPr lang="fr-FR" sz="1600" dirty="0"/>
          </a:p>
        </p:txBody>
      </p:sp>
      <p:sp>
        <p:nvSpPr>
          <p:cNvPr id="64" name="ZoneTexte 63"/>
          <p:cNvSpPr txBox="1"/>
          <p:nvPr/>
        </p:nvSpPr>
        <p:spPr>
          <a:xfrm>
            <a:off x="395917" y="1758871"/>
            <a:ext cx="2323272" cy="584775"/>
          </a:xfrm>
          <a:prstGeom prst="rect">
            <a:avLst/>
          </a:prstGeom>
          <a:noFill/>
          <a:ln>
            <a:solidFill>
              <a:schemeClr val="tx1"/>
            </a:solidFill>
          </a:ln>
        </p:spPr>
        <p:txBody>
          <a:bodyPr wrap="square" rtlCol="0" anchor="ctr">
            <a:spAutoFit/>
          </a:bodyPr>
          <a:lstStyle/>
          <a:p>
            <a:pPr algn="ctr"/>
            <a:r>
              <a:rPr lang="fr-FR" sz="1600" dirty="0"/>
              <a:t>↘ </a:t>
            </a:r>
            <a:r>
              <a:rPr lang="fr-FR" sz="1600" dirty="0" smtClean="0"/>
              <a:t>antalgiques pré </a:t>
            </a:r>
            <a:r>
              <a:rPr lang="mr-IN" sz="1600" dirty="0" smtClean="0"/>
              <a:t>–</a:t>
            </a:r>
            <a:r>
              <a:rPr lang="fr-FR" sz="1600" dirty="0" smtClean="0"/>
              <a:t> per </a:t>
            </a:r>
            <a:r>
              <a:rPr lang="mr-IN" sz="1600" dirty="0" smtClean="0"/>
              <a:t>–</a:t>
            </a:r>
            <a:r>
              <a:rPr lang="fr-FR" sz="1600" dirty="0" smtClean="0"/>
              <a:t> post opératoires</a:t>
            </a:r>
            <a:endParaRPr lang="fr-FR" sz="1600" dirty="0"/>
          </a:p>
        </p:txBody>
      </p:sp>
      <p:sp>
        <p:nvSpPr>
          <p:cNvPr id="65" name="ZoneTexte 64"/>
          <p:cNvSpPr txBox="1"/>
          <p:nvPr/>
        </p:nvSpPr>
        <p:spPr>
          <a:xfrm>
            <a:off x="870976" y="2615113"/>
            <a:ext cx="1618488" cy="338554"/>
          </a:xfrm>
          <a:prstGeom prst="rect">
            <a:avLst/>
          </a:prstGeom>
          <a:noFill/>
          <a:ln>
            <a:solidFill>
              <a:schemeClr val="tx1"/>
            </a:solidFill>
          </a:ln>
        </p:spPr>
        <p:txBody>
          <a:bodyPr wrap="square" rtlCol="0" anchor="ctr">
            <a:spAutoFit/>
          </a:bodyPr>
          <a:lstStyle/>
          <a:p>
            <a:pPr algn="ctr"/>
            <a:r>
              <a:rPr lang="fr-FR" sz="1600" dirty="0" smtClean="0"/>
              <a:t>↗ confort</a:t>
            </a:r>
            <a:endParaRPr lang="fr-FR" sz="1600" dirty="0"/>
          </a:p>
        </p:txBody>
      </p:sp>
      <p:cxnSp>
        <p:nvCxnSpPr>
          <p:cNvPr id="67" name="Connecteur droit 66"/>
          <p:cNvCxnSpPr>
            <a:stCxn id="4" idx="1"/>
            <a:endCxn id="63" idx="3"/>
          </p:cNvCxnSpPr>
          <p:nvPr/>
        </p:nvCxnSpPr>
        <p:spPr>
          <a:xfrm flipH="1" flipV="1">
            <a:off x="2487309" y="1412027"/>
            <a:ext cx="1164559" cy="63923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Connecteur droit 68"/>
          <p:cNvCxnSpPr>
            <a:stCxn id="4" idx="1"/>
            <a:endCxn id="64" idx="3"/>
          </p:cNvCxnSpPr>
          <p:nvPr/>
        </p:nvCxnSpPr>
        <p:spPr>
          <a:xfrm flipH="1">
            <a:off x="2719189" y="2051257"/>
            <a:ext cx="932679" cy="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Connecteur droit 70"/>
          <p:cNvCxnSpPr>
            <a:stCxn id="4" idx="1"/>
            <a:endCxn id="65" idx="3"/>
          </p:cNvCxnSpPr>
          <p:nvPr/>
        </p:nvCxnSpPr>
        <p:spPr>
          <a:xfrm flipH="1">
            <a:off x="2489464" y="2051257"/>
            <a:ext cx="1162404" cy="73313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80" name="ZoneTexte 179"/>
          <p:cNvSpPr txBox="1"/>
          <p:nvPr/>
        </p:nvSpPr>
        <p:spPr>
          <a:xfrm>
            <a:off x="7700581" y="4555583"/>
            <a:ext cx="1630267" cy="343674"/>
          </a:xfrm>
          <a:prstGeom prst="rect">
            <a:avLst/>
          </a:prstGeom>
          <a:noFill/>
          <a:ln>
            <a:solidFill>
              <a:schemeClr val="tx1"/>
            </a:solidFill>
          </a:ln>
        </p:spPr>
        <p:txBody>
          <a:bodyPr wrap="square" rtlCol="0" anchor="ctr">
            <a:spAutoFit/>
          </a:bodyPr>
          <a:lstStyle/>
          <a:p>
            <a:pPr algn="ctr"/>
            <a:r>
              <a:rPr lang="fr-FR" sz="1600" dirty="0" smtClean="0"/>
              <a:t>Concentration</a:t>
            </a:r>
            <a:endParaRPr lang="fr-FR" sz="1600" dirty="0"/>
          </a:p>
        </p:txBody>
      </p:sp>
      <p:sp>
        <p:nvSpPr>
          <p:cNvPr id="181" name="ZoneTexte 180"/>
          <p:cNvSpPr txBox="1"/>
          <p:nvPr/>
        </p:nvSpPr>
        <p:spPr>
          <a:xfrm>
            <a:off x="10164182" y="3966678"/>
            <a:ext cx="1628591" cy="338554"/>
          </a:xfrm>
          <a:prstGeom prst="rect">
            <a:avLst/>
          </a:prstGeom>
          <a:noFill/>
          <a:ln>
            <a:solidFill>
              <a:schemeClr val="tx1"/>
            </a:solidFill>
          </a:ln>
        </p:spPr>
        <p:txBody>
          <a:bodyPr wrap="square" rtlCol="0" anchor="ctr">
            <a:spAutoFit/>
          </a:bodyPr>
          <a:lstStyle/>
          <a:p>
            <a:pPr algn="ctr"/>
            <a:r>
              <a:rPr lang="fr-FR" sz="1600" dirty="0" smtClean="0"/>
              <a:t>Compétences</a:t>
            </a:r>
          </a:p>
        </p:txBody>
      </p:sp>
      <p:sp>
        <p:nvSpPr>
          <p:cNvPr id="182" name="ZoneTexte 181"/>
          <p:cNvSpPr txBox="1"/>
          <p:nvPr/>
        </p:nvSpPr>
        <p:spPr>
          <a:xfrm>
            <a:off x="10164183" y="5085340"/>
            <a:ext cx="1628590" cy="335994"/>
          </a:xfrm>
          <a:prstGeom prst="rect">
            <a:avLst/>
          </a:prstGeom>
          <a:noFill/>
          <a:ln>
            <a:solidFill>
              <a:schemeClr val="tx1"/>
            </a:solidFill>
          </a:ln>
        </p:spPr>
        <p:txBody>
          <a:bodyPr wrap="square" rtlCol="0" anchor="ctr">
            <a:spAutoFit/>
          </a:bodyPr>
          <a:lstStyle/>
          <a:p>
            <a:pPr algn="ctr"/>
            <a:r>
              <a:rPr lang="fr-FR" sz="1600" smtClean="0"/>
              <a:t>Performances</a:t>
            </a:r>
            <a:endParaRPr lang="fr-FR" sz="1600" dirty="0"/>
          </a:p>
        </p:txBody>
      </p:sp>
      <p:sp>
        <p:nvSpPr>
          <p:cNvPr id="183" name="ZoneTexte 182"/>
          <p:cNvSpPr txBox="1"/>
          <p:nvPr/>
        </p:nvSpPr>
        <p:spPr>
          <a:xfrm>
            <a:off x="2837684" y="4551223"/>
            <a:ext cx="1839649" cy="348034"/>
          </a:xfrm>
          <a:prstGeom prst="rect">
            <a:avLst/>
          </a:prstGeom>
          <a:noFill/>
          <a:ln>
            <a:solidFill>
              <a:schemeClr val="tx1"/>
            </a:solidFill>
          </a:ln>
        </p:spPr>
        <p:txBody>
          <a:bodyPr wrap="square" rtlCol="0" anchor="ctr">
            <a:spAutoFit/>
          </a:bodyPr>
          <a:lstStyle/>
          <a:p>
            <a:pPr algn="ctr"/>
            <a:r>
              <a:rPr lang="fr-FR" sz="1600" dirty="0" smtClean="0"/>
              <a:t>Communication</a:t>
            </a:r>
            <a:endParaRPr lang="fr-FR" sz="1600" dirty="0"/>
          </a:p>
        </p:txBody>
      </p:sp>
      <p:cxnSp>
        <p:nvCxnSpPr>
          <p:cNvPr id="187" name="Connecteur droit 186"/>
          <p:cNvCxnSpPr>
            <a:stCxn id="3" idx="2"/>
            <a:endCxn id="180" idx="1"/>
          </p:cNvCxnSpPr>
          <p:nvPr/>
        </p:nvCxnSpPr>
        <p:spPr>
          <a:xfrm>
            <a:off x="6073841" y="3661553"/>
            <a:ext cx="1626740" cy="106586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Connecteur droit 189"/>
          <p:cNvCxnSpPr>
            <a:stCxn id="180" idx="3"/>
            <a:endCxn id="181" idx="1"/>
          </p:cNvCxnSpPr>
          <p:nvPr/>
        </p:nvCxnSpPr>
        <p:spPr>
          <a:xfrm flipV="1">
            <a:off x="9330848" y="4135955"/>
            <a:ext cx="833334" cy="59146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Connecteur droit 191"/>
          <p:cNvCxnSpPr>
            <a:stCxn id="180" idx="3"/>
            <a:endCxn id="182" idx="1"/>
          </p:cNvCxnSpPr>
          <p:nvPr/>
        </p:nvCxnSpPr>
        <p:spPr>
          <a:xfrm>
            <a:off x="9330848" y="4727420"/>
            <a:ext cx="833335" cy="52591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7" name="Connecteur droit 196"/>
          <p:cNvCxnSpPr>
            <a:stCxn id="183" idx="1"/>
            <a:endCxn id="5" idx="3"/>
          </p:cNvCxnSpPr>
          <p:nvPr/>
        </p:nvCxnSpPr>
        <p:spPr>
          <a:xfrm flipH="1" flipV="1">
            <a:off x="2170525" y="3966679"/>
            <a:ext cx="667159" cy="75856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Connecteur droit 198"/>
          <p:cNvCxnSpPr>
            <a:stCxn id="183" idx="1"/>
            <a:endCxn id="6" idx="3"/>
          </p:cNvCxnSpPr>
          <p:nvPr/>
        </p:nvCxnSpPr>
        <p:spPr>
          <a:xfrm flipH="1" flipV="1">
            <a:off x="2183309" y="4720500"/>
            <a:ext cx="654375" cy="474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2" name="Connecteur droit 201"/>
          <p:cNvCxnSpPr>
            <a:stCxn id="183" idx="3"/>
            <a:endCxn id="3" idx="2"/>
          </p:cNvCxnSpPr>
          <p:nvPr/>
        </p:nvCxnSpPr>
        <p:spPr>
          <a:xfrm flipV="1">
            <a:off x="4677333" y="3661553"/>
            <a:ext cx="1396508" cy="106368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49" name="ZoneTexte 248"/>
          <p:cNvSpPr txBox="1"/>
          <p:nvPr/>
        </p:nvSpPr>
        <p:spPr>
          <a:xfrm>
            <a:off x="357566" y="5272078"/>
            <a:ext cx="1825743" cy="338554"/>
          </a:xfrm>
          <a:prstGeom prst="rect">
            <a:avLst/>
          </a:prstGeom>
          <a:noFill/>
          <a:ln>
            <a:solidFill>
              <a:schemeClr val="tx1"/>
            </a:solidFill>
          </a:ln>
        </p:spPr>
        <p:txBody>
          <a:bodyPr wrap="square" rtlCol="0" anchor="ctr">
            <a:spAutoFit/>
          </a:bodyPr>
          <a:lstStyle/>
          <a:p>
            <a:pPr algn="ctr"/>
            <a:r>
              <a:rPr lang="fr-FR" sz="1600" dirty="0" smtClean="0"/>
              <a:t>Qualité sonore</a:t>
            </a:r>
            <a:endParaRPr lang="fr-FR" sz="1600" dirty="0"/>
          </a:p>
        </p:txBody>
      </p:sp>
      <p:cxnSp>
        <p:nvCxnSpPr>
          <p:cNvPr id="250" name="Connecteur droit 249"/>
          <p:cNvCxnSpPr>
            <a:stCxn id="249" idx="3"/>
            <a:endCxn id="183" idx="1"/>
          </p:cNvCxnSpPr>
          <p:nvPr/>
        </p:nvCxnSpPr>
        <p:spPr>
          <a:xfrm flipV="1">
            <a:off x="2183309" y="4725240"/>
            <a:ext cx="654375" cy="7161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ZoneTexte 36"/>
          <p:cNvSpPr txBox="1"/>
          <p:nvPr/>
        </p:nvSpPr>
        <p:spPr>
          <a:xfrm>
            <a:off x="4613761" y="5694733"/>
            <a:ext cx="2920159" cy="584775"/>
          </a:xfrm>
          <a:prstGeom prst="rect">
            <a:avLst/>
          </a:prstGeom>
          <a:noFill/>
          <a:ln>
            <a:solidFill>
              <a:schemeClr val="tx1"/>
            </a:solidFill>
          </a:ln>
        </p:spPr>
        <p:txBody>
          <a:bodyPr wrap="square" rtlCol="0" anchor="ctr">
            <a:spAutoFit/>
          </a:bodyPr>
          <a:lstStyle/>
          <a:p>
            <a:pPr algn="ctr"/>
            <a:r>
              <a:rPr lang="fr-FR" sz="1600" dirty="0" smtClean="0"/>
              <a:t>Qualité &amp; sécurité des soins du patient</a:t>
            </a:r>
            <a:endParaRPr lang="fr-FR" sz="1600" dirty="0"/>
          </a:p>
        </p:txBody>
      </p:sp>
      <p:cxnSp>
        <p:nvCxnSpPr>
          <p:cNvPr id="38" name="Connecteur droit 37"/>
          <p:cNvCxnSpPr>
            <a:stCxn id="3" idx="2"/>
            <a:endCxn id="37" idx="0"/>
          </p:cNvCxnSpPr>
          <p:nvPr/>
        </p:nvCxnSpPr>
        <p:spPr>
          <a:xfrm>
            <a:off x="6073841" y="3661553"/>
            <a:ext cx="0" cy="203318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re 1"/>
          <p:cNvSpPr>
            <a:spLocks noGrp="1"/>
          </p:cNvSpPr>
          <p:nvPr>
            <p:ph type="title"/>
          </p:nvPr>
        </p:nvSpPr>
        <p:spPr>
          <a:xfrm>
            <a:off x="357566" y="342687"/>
            <a:ext cx="10820400" cy="446136"/>
          </a:xfrm>
        </p:spPr>
        <p:txBody>
          <a:bodyPr anchor="ctr">
            <a:normAutofit fontScale="90000"/>
          </a:bodyPr>
          <a:lstStyle/>
          <a:p>
            <a:pPr marL="514350" indent="-514350">
              <a:lnSpc>
                <a:spcPct val="150000"/>
              </a:lnSpc>
              <a:buFont typeface="+mj-lt"/>
              <a:buAutoNum type="arabicPeriod"/>
            </a:pPr>
            <a:r>
              <a:rPr lang="fr-FR" sz="1900" b="1" dirty="0" smtClean="0"/>
              <a:t>Introduction : </a:t>
            </a:r>
            <a:r>
              <a:rPr lang="fr-FR" sz="1900" b="1" i="1" dirty="0" smtClean="0"/>
              <a:t>« pourquoi et comment ? »</a:t>
            </a:r>
            <a:endParaRPr lang="fr-FR" sz="1900" b="1" dirty="0"/>
          </a:p>
        </p:txBody>
      </p:sp>
    </p:spTree>
    <p:extLst>
      <p:ext uri="{BB962C8B-B14F-4D97-AF65-F5344CB8AC3E}">
        <p14:creationId xmlns:p14="http://schemas.microsoft.com/office/powerpoint/2010/main" val="1794210284"/>
      </p:ext>
    </p:extLst>
  </p:cSld>
  <p:clrMapOvr>
    <a:masterClrMapping/>
  </p:clrMapOvr>
  <mc:AlternateContent xmlns:mc="http://schemas.openxmlformats.org/markup-compatibility/2006" xmlns:p14="http://schemas.microsoft.com/office/powerpoint/2010/main">
    <mc:Choice Requires="p14">
      <p:transition spd="slow" p14:dur="2000">
        <p14:shred pattern="rectangle" dir="ou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dissolve">
                                      <p:cBhvr>
                                        <p:cTn id="12" dur="500"/>
                                        <p:tgtEl>
                                          <p:spTgt spid="26"/>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dissolve">
                                      <p:cBhvr>
                                        <p:cTn id="15" dur="500"/>
                                        <p:tgtEl>
                                          <p:spTgt spid="4"/>
                                        </p:tgtEl>
                                      </p:cBhvr>
                                    </p:animEffect>
                                  </p:childTnLst>
                                </p:cTn>
                              </p:par>
                              <p:par>
                                <p:cTn id="16" presetID="9" presetClass="entr" presetSubtype="0" fill="hold" nodeType="withEffect">
                                  <p:stCondLst>
                                    <p:cond delay="0"/>
                                  </p:stCondLst>
                                  <p:childTnLst>
                                    <p:set>
                                      <p:cBhvr>
                                        <p:cTn id="17" dur="1" fill="hold">
                                          <p:stCondLst>
                                            <p:cond delay="0"/>
                                          </p:stCondLst>
                                        </p:cTn>
                                        <p:tgtEl>
                                          <p:spTgt spid="67"/>
                                        </p:tgtEl>
                                        <p:attrNameLst>
                                          <p:attrName>style.visibility</p:attrName>
                                        </p:attrNameLst>
                                      </p:cBhvr>
                                      <p:to>
                                        <p:strVal val="visible"/>
                                      </p:to>
                                    </p:set>
                                    <p:animEffect transition="in" filter="dissolve">
                                      <p:cBhvr>
                                        <p:cTn id="18" dur="500"/>
                                        <p:tgtEl>
                                          <p:spTgt spid="67"/>
                                        </p:tgtEl>
                                      </p:cBhvr>
                                    </p:animEffect>
                                  </p:childTnLst>
                                </p:cTn>
                              </p:par>
                              <p:par>
                                <p:cTn id="19" presetID="9" presetClass="entr" presetSubtype="0" fill="hold" nodeType="withEffect">
                                  <p:stCondLst>
                                    <p:cond delay="0"/>
                                  </p:stCondLst>
                                  <p:childTnLst>
                                    <p:set>
                                      <p:cBhvr>
                                        <p:cTn id="20" dur="1" fill="hold">
                                          <p:stCondLst>
                                            <p:cond delay="0"/>
                                          </p:stCondLst>
                                        </p:cTn>
                                        <p:tgtEl>
                                          <p:spTgt spid="69"/>
                                        </p:tgtEl>
                                        <p:attrNameLst>
                                          <p:attrName>style.visibility</p:attrName>
                                        </p:attrNameLst>
                                      </p:cBhvr>
                                      <p:to>
                                        <p:strVal val="visible"/>
                                      </p:to>
                                    </p:set>
                                    <p:animEffect transition="in" filter="dissolve">
                                      <p:cBhvr>
                                        <p:cTn id="21" dur="500"/>
                                        <p:tgtEl>
                                          <p:spTgt spid="69"/>
                                        </p:tgtEl>
                                      </p:cBhvr>
                                    </p:animEffect>
                                  </p:childTnLst>
                                </p:cTn>
                              </p:par>
                              <p:par>
                                <p:cTn id="22" presetID="9" presetClass="entr" presetSubtype="0" fill="hold" nodeType="withEffect">
                                  <p:stCondLst>
                                    <p:cond delay="0"/>
                                  </p:stCondLst>
                                  <p:childTnLst>
                                    <p:set>
                                      <p:cBhvr>
                                        <p:cTn id="23" dur="1" fill="hold">
                                          <p:stCondLst>
                                            <p:cond delay="0"/>
                                          </p:stCondLst>
                                        </p:cTn>
                                        <p:tgtEl>
                                          <p:spTgt spid="71"/>
                                        </p:tgtEl>
                                        <p:attrNameLst>
                                          <p:attrName>style.visibility</p:attrName>
                                        </p:attrNameLst>
                                      </p:cBhvr>
                                      <p:to>
                                        <p:strVal val="visible"/>
                                      </p:to>
                                    </p:set>
                                    <p:animEffect transition="in" filter="dissolve">
                                      <p:cBhvr>
                                        <p:cTn id="24" dur="500"/>
                                        <p:tgtEl>
                                          <p:spTgt spid="71"/>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65"/>
                                        </p:tgtEl>
                                        <p:attrNameLst>
                                          <p:attrName>style.visibility</p:attrName>
                                        </p:attrNameLst>
                                      </p:cBhvr>
                                      <p:to>
                                        <p:strVal val="visible"/>
                                      </p:to>
                                    </p:set>
                                    <p:animEffect transition="in" filter="dissolve">
                                      <p:cBhvr>
                                        <p:cTn id="27" dur="500"/>
                                        <p:tgtEl>
                                          <p:spTgt spid="65"/>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64"/>
                                        </p:tgtEl>
                                        <p:attrNameLst>
                                          <p:attrName>style.visibility</p:attrName>
                                        </p:attrNameLst>
                                      </p:cBhvr>
                                      <p:to>
                                        <p:strVal val="visible"/>
                                      </p:to>
                                    </p:set>
                                    <p:animEffect transition="in" filter="dissolve">
                                      <p:cBhvr>
                                        <p:cTn id="30" dur="500"/>
                                        <p:tgtEl>
                                          <p:spTgt spid="64"/>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63"/>
                                        </p:tgtEl>
                                        <p:attrNameLst>
                                          <p:attrName>style.visibility</p:attrName>
                                        </p:attrNameLst>
                                      </p:cBhvr>
                                      <p:to>
                                        <p:strVal val="visible"/>
                                      </p:to>
                                    </p:set>
                                    <p:animEffect transition="in" filter="dissolve">
                                      <p:cBhvr>
                                        <p:cTn id="33" dur="500"/>
                                        <p:tgtEl>
                                          <p:spTgt spid="63"/>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dissolve">
                                      <p:cBhvr>
                                        <p:cTn id="38" dur="500"/>
                                        <p:tgtEl>
                                          <p:spTgt spid="24"/>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dissolve">
                                      <p:cBhvr>
                                        <p:cTn id="41" dur="500"/>
                                        <p:tgtEl>
                                          <p:spTgt spid="8"/>
                                        </p:tgtEl>
                                      </p:cBhvr>
                                    </p:animEffect>
                                  </p:childTnLst>
                                </p:cTn>
                              </p:par>
                              <p:par>
                                <p:cTn id="42" presetID="9" presetClass="entr" presetSubtype="0" fill="hold" nodeType="withEffect">
                                  <p:stCondLst>
                                    <p:cond delay="0"/>
                                  </p:stCondLst>
                                  <p:childTnLst>
                                    <p:set>
                                      <p:cBhvr>
                                        <p:cTn id="43" dur="1" fill="hold">
                                          <p:stCondLst>
                                            <p:cond delay="0"/>
                                          </p:stCondLst>
                                        </p:cTn>
                                        <p:tgtEl>
                                          <p:spTgt spid="20"/>
                                        </p:tgtEl>
                                        <p:attrNameLst>
                                          <p:attrName>style.visibility</p:attrName>
                                        </p:attrNameLst>
                                      </p:cBhvr>
                                      <p:to>
                                        <p:strVal val="visible"/>
                                      </p:to>
                                    </p:set>
                                    <p:animEffect transition="in" filter="dissolve">
                                      <p:cBhvr>
                                        <p:cTn id="44" dur="500"/>
                                        <p:tgtEl>
                                          <p:spTgt spid="20"/>
                                        </p:tgtEl>
                                      </p:cBhvr>
                                    </p:animEffect>
                                  </p:childTnLst>
                                </p:cTn>
                              </p:par>
                              <p:par>
                                <p:cTn id="45" presetID="9" presetClass="entr" presetSubtype="0" fill="hold" nodeType="withEffect">
                                  <p:stCondLst>
                                    <p:cond delay="0"/>
                                  </p:stCondLst>
                                  <p:childTnLst>
                                    <p:set>
                                      <p:cBhvr>
                                        <p:cTn id="46" dur="1" fill="hold">
                                          <p:stCondLst>
                                            <p:cond delay="0"/>
                                          </p:stCondLst>
                                        </p:cTn>
                                        <p:tgtEl>
                                          <p:spTgt spid="16"/>
                                        </p:tgtEl>
                                        <p:attrNameLst>
                                          <p:attrName>style.visibility</p:attrName>
                                        </p:attrNameLst>
                                      </p:cBhvr>
                                      <p:to>
                                        <p:strVal val="visible"/>
                                      </p:to>
                                    </p:set>
                                    <p:animEffect transition="in" filter="dissolve">
                                      <p:cBhvr>
                                        <p:cTn id="47" dur="500"/>
                                        <p:tgtEl>
                                          <p:spTgt spid="16"/>
                                        </p:tgtEl>
                                      </p:cBhvr>
                                    </p:animEffect>
                                  </p:childTnLst>
                                </p:cTn>
                              </p:par>
                              <p:par>
                                <p:cTn id="48" presetID="9" presetClass="entr" presetSubtype="0" fill="hold" nodeType="with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dissolve">
                                      <p:cBhvr>
                                        <p:cTn id="50" dur="500"/>
                                        <p:tgtEl>
                                          <p:spTgt spid="22"/>
                                        </p:tgtEl>
                                      </p:cBhvr>
                                    </p:animEffect>
                                  </p:childTnLst>
                                </p:cTn>
                              </p:par>
                              <p:par>
                                <p:cTn id="51" presetID="9" presetClass="entr" presetSubtype="0" fill="hold" nodeType="with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dissolve">
                                      <p:cBhvr>
                                        <p:cTn id="53" dur="500"/>
                                        <p:tgtEl>
                                          <p:spTgt spid="18"/>
                                        </p:tgtEl>
                                      </p:cBhvr>
                                    </p:animEffect>
                                  </p:childTnLst>
                                </p:cTn>
                              </p:par>
                              <p:par>
                                <p:cTn id="54" presetID="9" presetClass="entr" presetSubtype="0" fill="hold" grpId="0" nodeType="with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dissolve">
                                      <p:cBhvr>
                                        <p:cTn id="56" dur="500"/>
                                        <p:tgtEl>
                                          <p:spTgt spid="10"/>
                                        </p:tgtEl>
                                      </p:cBhvr>
                                    </p:animEffect>
                                  </p:childTnLst>
                                </p:cTn>
                              </p:par>
                              <p:par>
                                <p:cTn id="57" presetID="9" presetClass="entr" presetSubtype="0" fill="hold" grpId="0" nodeType="with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dissolve">
                                      <p:cBhvr>
                                        <p:cTn id="59" dur="500"/>
                                        <p:tgtEl>
                                          <p:spTgt spid="9"/>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12"/>
                                        </p:tgtEl>
                                        <p:attrNameLst>
                                          <p:attrName>style.visibility</p:attrName>
                                        </p:attrNameLst>
                                      </p:cBhvr>
                                      <p:to>
                                        <p:strVal val="visible"/>
                                      </p:to>
                                    </p:set>
                                    <p:animEffect transition="in" filter="dissolve">
                                      <p:cBhvr>
                                        <p:cTn id="62" dur="500"/>
                                        <p:tgtEl>
                                          <p:spTgt spid="12"/>
                                        </p:tgtEl>
                                      </p:cBhvr>
                                    </p:animEffect>
                                  </p:childTnLst>
                                </p:cTn>
                              </p:par>
                              <p:par>
                                <p:cTn id="63" presetID="9" presetClass="entr" presetSubtype="0" fill="hold" grpId="0" nodeType="with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dissolve">
                                      <p:cBhvr>
                                        <p:cTn id="65" dur="500"/>
                                        <p:tgtEl>
                                          <p:spTgt spid="11"/>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ntr" presetSubtype="0" fill="hold" nodeType="clickEffect">
                                  <p:stCondLst>
                                    <p:cond delay="0"/>
                                  </p:stCondLst>
                                  <p:childTnLst>
                                    <p:set>
                                      <p:cBhvr>
                                        <p:cTn id="69" dur="1" fill="hold">
                                          <p:stCondLst>
                                            <p:cond delay="0"/>
                                          </p:stCondLst>
                                        </p:cTn>
                                        <p:tgtEl>
                                          <p:spTgt spid="202"/>
                                        </p:tgtEl>
                                        <p:attrNameLst>
                                          <p:attrName>style.visibility</p:attrName>
                                        </p:attrNameLst>
                                      </p:cBhvr>
                                      <p:to>
                                        <p:strVal val="visible"/>
                                      </p:to>
                                    </p:set>
                                    <p:animEffect transition="in" filter="dissolve">
                                      <p:cBhvr>
                                        <p:cTn id="70" dur="500"/>
                                        <p:tgtEl>
                                          <p:spTgt spid="202"/>
                                        </p:tgtEl>
                                      </p:cBhvr>
                                    </p:animEffect>
                                  </p:childTnLst>
                                </p:cTn>
                              </p:par>
                              <p:par>
                                <p:cTn id="71" presetID="9" presetClass="entr" presetSubtype="0" fill="hold" grpId="0" nodeType="withEffect">
                                  <p:stCondLst>
                                    <p:cond delay="0"/>
                                  </p:stCondLst>
                                  <p:childTnLst>
                                    <p:set>
                                      <p:cBhvr>
                                        <p:cTn id="72" dur="1" fill="hold">
                                          <p:stCondLst>
                                            <p:cond delay="0"/>
                                          </p:stCondLst>
                                        </p:cTn>
                                        <p:tgtEl>
                                          <p:spTgt spid="183"/>
                                        </p:tgtEl>
                                        <p:attrNameLst>
                                          <p:attrName>style.visibility</p:attrName>
                                        </p:attrNameLst>
                                      </p:cBhvr>
                                      <p:to>
                                        <p:strVal val="visible"/>
                                      </p:to>
                                    </p:set>
                                    <p:animEffect transition="in" filter="dissolve">
                                      <p:cBhvr>
                                        <p:cTn id="73" dur="500"/>
                                        <p:tgtEl>
                                          <p:spTgt spid="183"/>
                                        </p:tgtEl>
                                      </p:cBhvr>
                                    </p:animEffect>
                                  </p:childTnLst>
                                </p:cTn>
                              </p:par>
                              <p:par>
                                <p:cTn id="74" presetID="9" presetClass="entr" presetSubtype="0" fill="hold" nodeType="withEffect">
                                  <p:stCondLst>
                                    <p:cond delay="0"/>
                                  </p:stCondLst>
                                  <p:childTnLst>
                                    <p:set>
                                      <p:cBhvr>
                                        <p:cTn id="75" dur="1" fill="hold">
                                          <p:stCondLst>
                                            <p:cond delay="0"/>
                                          </p:stCondLst>
                                        </p:cTn>
                                        <p:tgtEl>
                                          <p:spTgt spid="199"/>
                                        </p:tgtEl>
                                        <p:attrNameLst>
                                          <p:attrName>style.visibility</p:attrName>
                                        </p:attrNameLst>
                                      </p:cBhvr>
                                      <p:to>
                                        <p:strVal val="visible"/>
                                      </p:to>
                                    </p:set>
                                    <p:animEffect transition="in" filter="dissolve">
                                      <p:cBhvr>
                                        <p:cTn id="76" dur="500"/>
                                        <p:tgtEl>
                                          <p:spTgt spid="199"/>
                                        </p:tgtEl>
                                      </p:cBhvr>
                                    </p:animEffect>
                                  </p:childTnLst>
                                </p:cTn>
                              </p:par>
                              <p:par>
                                <p:cTn id="77" presetID="9" presetClass="entr" presetSubtype="0" fill="hold" grpId="0" nodeType="withEffect">
                                  <p:stCondLst>
                                    <p:cond delay="0"/>
                                  </p:stCondLst>
                                  <p:childTnLst>
                                    <p:set>
                                      <p:cBhvr>
                                        <p:cTn id="78" dur="1" fill="hold">
                                          <p:stCondLst>
                                            <p:cond delay="0"/>
                                          </p:stCondLst>
                                        </p:cTn>
                                        <p:tgtEl>
                                          <p:spTgt spid="6"/>
                                        </p:tgtEl>
                                        <p:attrNameLst>
                                          <p:attrName>style.visibility</p:attrName>
                                        </p:attrNameLst>
                                      </p:cBhvr>
                                      <p:to>
                                        <p:strVal val="visible"/>
                                      </p:to>
                                    </p:set>
                                    <p:animEffect transition="in" filter="dissolve">
                                      <p:cBhvr>
                                        <p:cTn id="79" dur="500"/>
                                        <p:tgtEl>
                                          <p:spTgt spid="6"/>
                                        </p:tgtEl>
                                      </p:cBhvr>
                                    </p:animEffect>
                                  </p:childTnLst>
                                </p:cTn>
                              </p:par>
                              <p:par>
                                <p:cTn id="80" presetID="9" presetClass="entr" presetSubtype="0" fill="hold" grpId="0" nodeType="withEffect">
                                  <p:stCondLst>
                                    <p:cond delay="0"/>
                                  </p:stCondLst>
                                  <p:childTnLst>
                                    <p:set>
                                      <p:cBhvr>
                                        <p:cTn id="81" dur="1" fill="hold">
                                          <p:stCondLst>
                                            <p:cond delay="0"/>
                                          </p:stCondLst>
                                        </p:cTn>
                                        <p:tgtEl>
                                          <p:spTgt spid="249"/>
                                        </p:tgtEl>
                                        <p:attrNameLst>
                                          <p:attrName>style.visibility</p:attrName>
                                        </p:attrNameLst>
                                      </p:cBhvr>
                                      <p:to>
                                        <p:strVal val="visible"/>
                                      </p:to>
                                    </p:set>
                                    <p:animEffect transition="in" filter="dissolve">
                                      <p:cBhvr>
                                        <p:cTn id="82" dur="500"/>
                                        <p:tgtEl>
                                          <p:spTgt spid="249"/>
                                        </p:tgtEl>
                                      </p:cBhvr>
                                    </p:animEffect>
                                  </p:childTnLst>
                                </p:cTn>
                              </p:par>
                              <p:par>
                                <p:cTn id="83" presetID="9" presetClass="entr" presetSubtype="0" fill="hold" nodeType="withEffect">
                                  <p:stCondLst>
                                    <p:cond delay="0"/>
                                  </p:stCondLst>
                                  <p:childTnLst>
                                    <p:set>
                                      <p:cBhvr>
                                        <p:cTn id="84" dur="1" fill="hold">
                                          <p:stCondLst>
                                            <p:cond delay="0"/>
                                          </p:stCondLst>
                                        </p:cTn>
                                        <p:tgtEl>
                                          <p:spTgt spid="250"/>
                                        </p:tgtEl>
                                        <p:attrNameLst>
                                          <p:attrName>style.visibility</p:attrName>
                                        </p:attrNameLst>
                                      </p:cBhvr>
                                      <p:to>
                                        <p:strVal val="visible"/>
                                      </p:to>
                                    </p:set>
                                    <p:animEffect transition="in" filter="dissolve">
                                      <p:cBhvr>
                                        <p:cTn id="85" dur="500"/>
                                        <p:tgtEl>
                                          <p:spTgt spid="250"/>
                                        </p:tgtEl>
                                      </p:cBhvr>
                                    </p:animEffect>
                                  </p:childTnLst>
                                </p:cTn>
                              </p:par>
                              <p:par>
                                <p:cTn id="86" presetID="9" presetClass="entr" presetSubtype="0" fill="hold" nodeType="withEffect">
                                  <p:stCondLst>
                                    <p:cond delay="0"/>
                                  </p:stCondLst>
                                  <p:childTnLst>
                                    <p:set>
                                      <p:cBhvr>
                                        <p:cTn id="87" dur="1" fill="hold">
                                          <p:stCondLst>
                                            <p:cond delay="0"/>
                                          </p:stCondLst>
                                        </p:cTn>
                                        <p:tgtEl>
                                          <p:spTgt spid="197"/>
                                        </p:tgtEl>
                                        <p:attrNameLst>
                                          <p:attrName>style.visibility</p:attrName>
                                        </p:attrNameLst>
                                      </p:cBhvr>
                                      <p:to>
                                        <p:strVal val="visible"/>
                                      </p:to>
                                    </p:set>
                                    <p:animEffect transition="in" filter="dissolve">
                                      <p:cBhvr>
                                        <p:cTn id="88" dur="500"/>
                                        <p:tgtEl>
                                          <p:spTgt spid="197"/>
                                        </p:tgtEl>
                                      </p:cBhvr>
                                    </p:animEffect>
                                  </p:childTnLst>
                                </p:cTn>
                              </p:par>
                              <p:par>
                                <p:cTn id="89" presetID="9" presetClass="entr" presetSubtype="0" fill="hold" grpId="0" nodeType="withEffect">
                                  <p:stCondLst>
                                    <p:cond delay="0"/>
                                  </p:stCondLst>
                                  <p:childTnLst>
                                    <p:set>
                                      <p:cBhvr>
                                        <p:cTn id="90" dur="1" fill="hold">
                                          <p:stCondLst>
                                            <p:cond delay="0"/>
                                          </p:stCondLst>
                                        </p:cTn>
                                        <p:tgtEl>
                                          <p:spTgt spid="5"/>
                                        </p:tgtEl>
                                        <p:attrNameLst>
                                          <p:attrName>style.visibility</p:attrName>
                                        </p:attrNameLst>
                                      </p:cBhvr>
                                      <p:to>
                                        <p:strVal val="visible"/>
                                      </p:to>
                                    </p:set>
                                    <p:animEffect transition="in" filter="dissolve">
                                      <p:cBhvr>
                                        <p:cTn id="91" dur="500"/>
                                        <p:tgtEl>
                                          <p:spTgt spid="5"/>
                                        </p:tgtEl>
                                      </p:cBhvr>
                                    </p:animEffect>
                                  </p:childTnLst>
                                </p:cTn>
                              </p:par>
                            </p:childTnLst>
                          </p:cTn>
                        </p:par>
                      </p:childTnLst>
                    </p:cTn>
                  </p:par>
                  <p:par>
                    <p:cTn id="92" fill="hold">
                      <p:stCondLst>
                        <p:cond delay="indefinite"/>
                      </p:stCondLst>
                      <p:childTnLst>
                        <p:par>
                          <p:cTn id="93" fill="hold">
                            <p:stCondLst>
                              <p:cond delay="0"/>
                            </p:stCondLst>
                            <p:childTnLst>
                              <p:par>
                                <p:cTn id="94" presetID="9" presetClass="entr" presetSubtype="0" fill="hold" nodeType="clickEffect">
                                  <p:stCondLst>
                                    <p:cond delay="0"/>
                                  </p:stCondLst>
                                  <p:childTnLst>
                                    <p:set>
                                      <p:cBhvr>
                                        <p:cTn id="95" dur="1" fill="hold">
                                          <p:stCondLst>
                                            <p:cond delay="0"/>
                                          </p:stCondLst>
                                        </p:cTn>
                                        <p:tgtEl>
                                          <p:spTgt spid="187"/>
                                        </p:tgtEl>
                                        <p:attrNameLst>
                                          <p:attrName>style.visibility</p:attrName>
                                        </p:attrNameLst>
                                      </p:cBhvr>
                                      <p:to>
                                        <p:strVal val="visible"/>
                                      </p:to>
                                    </p:set>
                                    <p:animEffect transition="in" filter="dissolve">
                                      <p:cBhvr>
                                        <p:cTn id="96" dur="500"/>
                                        <p:tgtEl>
                                          <p:spTgt spid="187"/>
                                        </p:tgtEl>
                                      </p:cBhvr>
                                    </p:animEffect>
                                  </p:childTnLst>
                                </p:cTn>
                              </p:par>
                              <p:par>
                                <p:cTn id="97" presetID="9" presetClass="entr" presetSubtype="0" fill="hold" grpId="0" nodeType="withEffect">
                                  <p:stCondLst>
                                    <p:cond delay="0"/>
                                  </p:stCondLst>
                                  <p:childTnLst>
                                    <p:set>
                                      <p:cBhvr>
                                        <p:cTn id="98" dur="1" fill="hold">
                                          <p:stCondLst>
                                            <p:cond delay="0"/>
                                          </p:stCondLst>
                                        </p:cTn>
                                        <p:tgtEl>
                                          <p:spTgt spid="180"/>
                                        </p:tgtEl>
                                        <p:attrNameLst>
                                          <p:attrName>style.visibility</p:attrName>
                                        </p:attrNameLst>
                                      </p:cBhvr>
                                      <p:to>
                                        <p:strVal val="visible"/>
                                      </p:to>
                                    </p:set>
                                    <p:animEffect transition="in" filter="dissolve">
                                      <p:cBhvr>
                                        <p:cTn id="99" dur="500"/>
                                        <p:tgtEl>
                                          <p:spTgt spid="180"/>
                                        </p:tgtEl>
                                      </p:cBhvr>
                                    </p:animEffect>
                                  </p:childTnLst>
                                </p:cTn>
                              </p:par>
                              <p:par>
                                <p:cTn id="100" presetID="9" presetClass="entr" presetSubtype="0" fill="hold" nodeType="withEffect">
                                  <p:stCondLst>
                                    <p:cond delay="0"/>
                                  </p:stCondLst>
                                  <p:childTnLst>
                                    <p:set>
                                      <p:cBhvr>
                                        <p:cTn id="101" dur="1" fill="hold">
                                          <p:stCondLst>
                                            <p:cond delay="0"/>
                                          </p:stCondLst>
                                        </p:cTn>
                                        <p:tgtEl>
                                          <p:spTgt spid="190"/>
                                        </p:tgtEl>
                                        <p:attrNameLst>
                                          <p:attrName>style.visibility</p:attrName>
                                        </p:attrNameLst>
                                      </p:cBhvr>
                                      <p:to>
                                        <p:strVal val="visible"/>
                                      </p:to>
                                    </p:set>
                                    <p:animEffect transition="in" filter="dissolve">
                                      <p:cBhvr>
                                        <p:cTn id="102" dur="500"/>
                                        <p:tgtEl>
                                          <p:spTgt spid="190"/>
                                        </p:tgtEl>
                                      </p:cBhvr>
                                    </p:animEffect>
                                  </p:childTnLst>
                                </p:cTn>
                              </p:par>
                              <p:par>
                                <p:cTn id="103" presetID="9" presetClass="entr" presetSubtype="0" fill="hold" nodeType="withEffect">
                                  <p:stCondLst>
                                    <p:cond delay="0"/>
                                  </p:stCondLst>
                                  <p:childTnLst>
                                    <p:set>
                                      <p:cBhvr>
                                        <p:cTn id="104" dur="1" fill="hold">
                                          <p:stCondLst>
                                            <p:cond delay="0"/>
                                          </p:stCondLst>
                                        </p:cTn>
                                        <p:tgtEl>
                                          <p:spTgt spid="192"/>
                                        </p:tgtEl>
                                        <p:attrNameLst>
                                          <p:attrName>style.visibility</p:attrName>
                                        </p:attrNameLst>
                                      </p:cBhvr>
                                      <p:to>
                                        <p:strVal val="visible"/>
                                      </p:to>
                                    </p:set>
                                    <p:animEffect transition="in" filter="dissolve">
                                      <p:cBhvr>
                                        <p:cTn id="105" dur="500"/>
                                        <p:tgtEl>
                                          <p:spTgt spid="192"/>
                                        </p:tgtEl>
                                      </p:cBhvr>
                                    </p:animEffect>
                                  </p:childTnLst>
                                </p:cTn>
                              </p:par>
                              <p:par>
                                <p:cTn id="106" presetID="9" presetClass="entr" presetSubtype="0" fill="hold" grpId="0" nodeType="withEffect">
                                  <p:stCondLst>
                                    <p:cond delay="0"/>
                                  </p:stCondLst>
                                  <p:childTnLst>
                                    <p:set>
                                      <p:cBhvr>
                                        <p:cTn id="107" dur="1" fill="hold">
                                          <p:stCondLst>
                                            <p:cond delay="0"/>
                                          </p:stCondLst>
                                        </p:cTn>
                                        <p:tgtEl>
                                          <p:spTgt spid="181"/>
                                        </p:tgtEl>
                                        <p:attrNameLst>
                                          <p:attrName>style.visibility</p:attrName>
                                        </p:attrNameLst>
                                      </p:cBhvr>
                                      <p:to>
                                        <p:strVal val="visible"/>
                                      </p:to>
                                    </p:set>
                                    <p:animEffect transition="in" filter="dissolve">
                                      <p:cBhvr>
                                        <p:cTn id="108" dur="500"/>
                                        <p:tgtEl>
                                          <p:spTgt spid="181"/>
                                        </p:tgtEl>
                                      </p:cBhvr>
                                    </p:animEffect>
                                  </p:childTnLst>
                                </p:cTn>
                              </p:par>
                              <p:par>
                                <p:cTn id="109" presetID="9" presetClass="entr" presetSubtype="0" fill="hold" grpId="0" nodeType="withEffect">
                                  <p:stCondLst>
                                    <p:cond delay="0"/>
                                  </p:stCondLst>
                                  <p:childTnLst>
                                    <p:set>
                                      <p:cBhvr>
                                        <p:cTn id="110" dur="1" fill="hold">
                                          <p:stCondLst>
                                            <p:cond delay="0"/>
                                          </p:stCondLst>
                                        </p:cTn>
                                        <p:tgtEl>
                                          <p:spTgt spid="182"/>
                                        </p:tgtEl>
                                        <p:attrNameLst>
                                          <p:attrName>style.visibility</p:attrName>
                                        </p:attrNameLst>
                                      </p:cBhvr>
                                      <p:to>
                                        <p:strVal val="visible"/>
                                      </p:to>
                                    </p:set>
                                    <p:animEffect transition="in" filter="dissolve">
                                      <p:cBhvr>
                                        <p:cTn id="111" dur="500"/>
                                        <p:tgtEl>
                                          <p:spTgt spid="182"/>
                                        </p:tgtEl>
                                      </p:cBhvr>
                                    </p:animEffect>
                                  </p:childTnLst>
                                </p:cTn>
                              </p:par>
                            </p:childTnLst>
                          </p:cTn>
                        </p:par>
                      </p:childTnLst>
                    </p:cTn>
                  </p:par>
                  <p:par>
                    <p:cTn id="112" fill="hold">
                      <p:stCondLst>
                        <p:cond delay="indefinite"/>
                      </p:stCondLst>
                      <p:childTnLst>
                        <p:par>
                          <p:cTn id="113" fill="hold">
                            <p:stCondLst>
                              <p:cond delay="0"/>
                            </p:stCondLst>
                            <p:childTnLst>
                              <p:par>
                                <p:cTn id="114" presetID="9" presetClass="entr" presetSubtype="0" fill="hold" nodeType="clickEffect">
                                  <p:stCondLst>
                                    <p:cond delay="0"/>
                                  </p:stCondLst>
                                  <p:childTnLst>
                                    <p:set>
                                      <p:cBhvr>
                                        <p:cTn id="115" dur="1" fill="hold">
                                          <p:stCondLst>
                                            <p:cond delay="0"/>
                                          </p:stCondLst>
                                        </p:cTn>
                                        <p:tgtEl>
                                          <p:spTgt spid="38"/>
                                        </p:tgtEl>
                                        <p:attrNameLst>
                                          <p:attrName>style.visibility</p:attrName>
                                        </p:attrNameLst>
                                      </p:cBhvr>
                                      <p:to>
                                        <p:strVal val="visible"/>
                                      </p:to>
                                    </p:set>
                                    <p:animEffect transition="in" filter="dissolve">
                                      <p:cBhvr>
                                        <p:cTn id="116" dur="500"/>
                                        <p:tgtEl>
                                          <p:spTgt spid="38"/>
                                        </p:tgtEl>
                                      </p:cBhvr>
                                    </p:animEffect>
                                  </p:childTnLst>
                                </p:cTn>
                              </p:par>
                              <p:par>
                                <p:cTn id="117" presetID="9" presetClass="entr" presetSubtype="0" fill="hold" grpId="0" nodeType="withEffect">
                                  <p:stCondLst>
                                    <p:cond delay="0"/>
                                  </p:stCondLst>
                                  <p:childTnLst>
                                    <p:set>
                                      <p:cBhvr>
                                        <p:cTn id="118" dur="1" fill="hold">
                                          <p:stCondLst>
                                            <p:cond delay="0"/>
                                          </p:stCondLst>
                                        </p:cTn>
                                        <p:tgtEl>
                                          <p:spTgt spid="37"/>
                                        </p:tgtEl>
                                        <p:attrNameLst>
                                          <p:attrName>style.visibility</p:attrName>
                                        </p:attrNameLst>
                                      </p:cBhvr>
                                      <p:to>
                                        <p:strVal val="visible"/>
                                      </p:to>
                                    </p:set>
                                    <p:animEffect transition="in" filter="dissolve">
                                      <p:cBhvr>
                                        <p:cTn id="119"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8" grpId="0" animBg="1"/>
      <p:bldP spid="9" grpId="0" animBg="1"/>
      <p:bldP spid="10" grpId="0" animBg="1"/>
      <p:bldP spid="11" grpId="0" animBg="1"/>
      <p:bldP spid="12" grpId="0" animBg="1"/>
      <p:bldP spid="63" grpId="0" animBg="1"/>
      <p:bldP spid="64" grpId="0" animBg="1"/>
      <p:bldP spid="65" grpId="0" animBg="1"/>
      <p:bldP spid="180" grpId="0" animBg="1"/>
      <p:bldP spid="181" grpId="0" animBg="1"/>
      <p:bldP spid="182" grpId="0" animBg="1"/>
      <p:bldP spid="183" grpId="0" animBg="1"/>
      <p:bldP spid="249" grpId="0" animBg="1"/>
      <p:bldP spid="3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3926" y="291953"/>
            <a:ext cx="10820400" cy="543217"/>
          </a:xfrm>
          <a:ln>
            <a:noFill/>
          </a:ln>
        </p:spPr>
        <p:txBody>
          <a:bodyPr anchor="ctr">
            <a:normAutofit/>
          </a:bodyPr>
          <a:lstStyle/>
          <a:p>
            <a:pPr marL="514350" indent="-514350">
              <a:lnSpc>
                <a:spcPct val="150000"/>
              </a:lnSpc>
              <a:buFont typeface="+mj-lt"/>
              <a:buAutoNum type="arabicPeriod" startAt="2"/>
            </a:pPr>
            <a:r>
              <a:rPr lang="fr-FR" sz="1700" b="1" dirty="0" smtClean="0"/>
              <a:t>Problématique</a:t>
            </a:r>
            <a:endParaRPr lang="fr-FR" sz="1700" b="1" dirty="0"/>
          </a:p>
        </p:txBody>
      </p:sp>
      <p:sp>
        <p:nvSpPr>
          <p:cNvPr id="4" name="Espace réservé du numéro de diapositive 3"/>
          <p:cNvSpPr>
            <a:spLocks noGrp="1"/>
          </p:cNvSpPr>
          <p:nvPr>
            <p:ph type="sldNum" sz="quarter" idx="12"/>
          </p:nvPr>
        </p:nvSpPr>
        <p:spPr/>
        <p:txBody>
          <a:bodyPr/>
          <a:lstStyle/>
          <a:p>
            <a:fld id="{6D22F896-40B5-4ADD-8801-0D06FADFA095}" type="slidenum">
              <a:rPr lang="en-US" smtClean="0"/>
              <a:t>4</a:t>
            </a:fld>
            <a:endParaRPr lang="en-US" dirty="0"/>
          </a:p>
        </p:txBody>
      </p:sp>
      <p:sp>
        <p:nvSpPr>
          <p:cNvPr id="5" name="ZoneTexte 4"/>
          <p:cNvSpPr txBox="1"/>
          <p:nvPr/>
        </p:nvSpPr>
        <p:spPr>
          <a:xfrm>
            <a:off x="685801" y="2035277"/>
            <a:ext cx="10820400" cy="2031325"/>
          </a:xfrm>
          <a:prstGeom prst="rect">
            <a:avLst/>
          </a:prstGeom>
          <a:noFill/>
          <a:ln w="25400">
            <a:solidFill>
              <a:schemeClr val="tx1"/>
            </a:solidFill>
          </a:ln>
        </p:spPr>
        <p:txBody>
          <a:bodyPr wrap="square" rtlCol="0" anchor="ctr">
            <a:spAutoFit/>
          </a:bodyPr>
          <a:lstStyle/>
          <a:p>
            <a:pPr algn="ctr">
              <a:lnSpc>
                <a:spcPct val="150000"/>
              </a:lnSpc>
            </a:pPr>
            <a:r>
              <a:rPr lang="fr-FR" sz="2400" i="1" dirty="0"/>
              <a:t>Comment la musique influence-t-elle le comportement et les performances des professionnels de santé lors de l’intervention chirurgicale d’un </a:t>
            </a:r>
            <a:r>
              <a:rPr lang="fr-FR" sz="2400" i="1" dirty="0" smtClean="0"/>
              <a:t>patient ?</a:t>
            </a:r>
            <a:endParaRPr lang="fr-FR" sz="2400" i="1" dirty="0"/>
          </a:p>
          <a:p>
            <a:endParaRPr lang="fr-FR" dirty="0"/>
          </a:p>
        </p:txBody>
      </p:sp>
    </p:spTree>
    <p:extLst>
      <p:ext uri="{BB962C8B-B14F-4D97-AF65-F5344CB8AC3E}">
        <p14:creationId xmlns:p14="http://schemas.microsoft.com/office/powerpoint/2010/main" val="1525994870"/>
      </p:ext>
    </p:extLst>
  </p:cSld>
  <p:clrMapOvr>
    <a:masterClrMapping/>
  </p:clrMapOvr>
  <mc:AlternateContent xmlns:mc="http://schemas.openxmlformats.org/markup-compatibility/2006" xmlns:p14="http://schemas.microsoft.com/office/powerpoint/2010/main">
    <mc:Choice Requires="p14">
      <p:transition spd="slow" p14:dur="2000">
        <p14:shred pattern="rectangle" dir="ou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D22F896-40B5-4ADD-8801-0D06FADFA095}" type="slidenum">
              <a:rPr lang="en-US" smtClean="0"/>
              <a:t>5</a:t>
            </a:fld>
            <a:endParaRPr lang="en-US" dirty="0"/>
          </a:p>
        </p:txBody>
      </p:sp>
      <p:sp>
        <p:nvSpPr>
          <p:cNvPr id="7" name="Titre 1"/>
          <p:cNvSpPr>
            <a:spLocks noGrp="1"/>
          </p:cNvSpPr>
          <p:nvPr>
            <p:ph type="title"/>
          </p:nvPr>
        </p:nvSpPr>
        <p:spPr>
          <a:xfrm>
            <a:off x="363926" y="250675"/>
            <a:ext cx="10820400" cy="625774"/>
          </a:xfrm>
          <a:ln>
            <a:noFill/>
          </a:ln>
        </p:spPr>
        <p:txBody>
          <a:bodyPr anchor="ctr">
            <a:normAutofit/>
          </a:bodyPr>
          <a:lstStyle/>
          <a:p>
            <a:pPr marL="514350" indent="-514350" algn="l">
              <a:lnSpc>
                <a:spcPct val="150000"/>
              </a:lnSpc>
              <a:spcBef>
                <a:spcPts val="300"/>
              </a:spcBef>
              <a:spcAft>
                <a:spcPts val="300"/>
              </a:spcAft>
              <a:buFont typeface="+mj-lt"/>
              <a:buAutoNum type="arabicPeriod" startAt="3"/>
            </a:pPr>
            <a:r>
              <a:rPr lang="fr-FR" sz="1700" b="1" dirty="0" smtClean="0"/>
              <a:t>Les notions théoriques : </a:t>
            </a:r>
            <a:r>
              <a:rPr lang="fr-FR" sz="1700" b="1" i="1" dirty="0" smtClean="0"/>
              <a:t>la musique &amp; ses effets</a:t>
            </a:r>
            <a:endParaRPr lang="fr-FR" sz="1700" b="1" i="1" dirty="0"/>
          </a:p>
        </p:txBody>
      </p:sp>
      <p:sp>
        <p:nvSpPr>
          <p:cNvPr id="8" name="ZoneTexte 7"/>
          <p:cNvSpPr txBox="1"/>
          <p:nvPr/>
        </p:nvSpPr>
        <p:spPr>
          <a:xfrm>
            <a:off x="4234021" y="2642971"/>
            <a:ext cx="2213931" cy="2169825"/>
          </a:xfrm>
          <a:prstGeom prst="rect">
            <a:avLst/>
          </a:prstGeom>
          <a:noFill/>
        </p:spPr>
        <p:txBody>
          <a:bodyPr wrap="square" numCol="1" rtlCol="0">
            <a:spAutoFit/>
          </a:bodyPr>
          <a:lstStyle/>
          <a:p>
            <a:pPr marL="285750" indent="-285750">
              <a:lnSpc>
                <a:spcPct val="150000"/>
              </a:lnSpc>
              <a:buFontTx/>
              <a:buChar char="-"/>
            </a:pPr>
            <a:r>
              <a:rPr lang="fr-FR" dirty="0" smtClean="0"/>
              <a:t>Émerveillement</a:t>
            </a:r>
          </a:p>
          <a:p>
            <a:pPr marL="285750" indent="-285750">
              <a:lnSpc>
                <a:spcPct val="150000"/>
              </a:lnSpc>
              <a:buFontTx/>
              <a:buChar char="-"/>
            </a:pPr>
            <a:r>
              <a:rPr lang="fr-FR" dirty="0" smtClean="0"/>
              <a:t>Puissance</a:t>
            </a:r>
          </a:p>
          <a:p>
            <a:pPr marL="285750" indent="-285750">
              <a:lnSpc>
                <a:spcPct val="150000"/>
              </a:lnSpc>
              <a:buFontTx/>
              <a:buChar char="-"/>
            </a:pPr>
            <a:r>
              <a:rPr lang="fr-FR" dirty="0" smtClean="0"/>
              <a:t>Nostalgie</a:t>
            </a:r>
          </a:p>
          <a:p>
            <a:pPr marL="285750" indent="-285750">
              <a:lnSpc>
                <a:spcPct val="150000"/>
              </a:lnSpc>
              <a:buFontTx/>
              <a:buChar char="-"/>
            </a:pPr>
            <a:r>
              <a:rPr lang="fr-FR" dirty="0" smtClean="0"/>
              <a:t>Transcendance</a:t>
            </a:r>
          </a:p>
          <a:p>
            <a:pPr marL="285750" indent="-285750">
              <a:lnSpc>
                <a:spcPct val="150000"/>
              </a:lnSpc>
              <a:buFontTx/>
              <a:buChar char="-"/>
            </a:pPr>
            <a:r>
              <a:rPr lang="fr-FR" dirty="0"/>
              <a:t>C</a:t>
            </a:r>
            <a:r>
              <a:rPr lang="fr-FR" dirty="0" smtClean="0"/>
              <a:t>alme</a:t>
            </a:r>
          </a:p>
        </p:txBody>
      </p:sp>
      <p:sp>
        <p:nvSpPr>
          <p:cNvPr id="12" name="ZoneTexte 11"/>
          <p:cNvSpPr txBox="1"/>
          <p:nvPr/>
        </p:nvSpPr>
        <p:spPr>
          <a:xfrm>
            <a:off x="4039782" y="1049818"/>
            <a:ext cx="4711546" cy="369332"/>
          </a:xfrm>
          <a:prstGeom prst="rect">
            <a:avLst/>
          </a:prstGeom>
          <a:noFill/>
        </p:spPr>
        <p:txBody>
          <a:bodyPr wrap="none" rtlCol="0">
            <a:spAutoFit/>
          </a:bodyPr>
          <a:lstStyle/>
          <a:p>
            <a:r>
              <a:rPr lang="fr-FR" dirty="0" smtClean="0"/>
              <a:t>Musique = stimulation environnementale</a:t>
            </a:r>
            <a:endParaRPr lang="fr-FR" dirty="0"/>
          </a:p>
        </p:txBody>
      </p:sp>
      <p:sp>
        <p:nvSpPr>
          <p:cNvPr id="15" name="ZoneTexte 14"/>
          <p:cNvSpPr txBox="1"/>
          <p:nvPr/>
        </p:nvSpPr>
        <p:spPr>
          <a:xfrm>
            <a:off x="8953552" y="2628792"/>
            <a:ext cx="2552648" cy="3000821"/>
          </a:xfrm>
          <a:prstGeom prst="rect">
            <a:avLst/>
          </a:prstGeom>
          <a:noFill/>
          <a:ln>
            <a:noFill/>
          </a:ln>
        </p:spPr>
        <p:txBody>
          <a:bodyPr wrap="square" rtlCol="0">
            <a:spAutoFit/>
          </a:bodyPr>
          <a:lstStyle/>
          <a:p>
            <a:pPr marL="285750" indent="-285750">
              <a:lnSpc>
                <a:spcPct val="150000"/>
              </a:lnSpc>
              <a:buFontTx/>
              <a:buChar char="-"/>
            </a:pPr>
            <a:r>
              <a:rPr lang="fr-FR" dirty="0" smtClean="0"/>
              <a:t>Appréciation de l’ambiance et du lieu de diffusion.</a:t>
            </a:r>
          </a:p>
          <a:p>
            <a:pPr marL="285750" indent="-285750">
              <a:lnSpc>
                <a:spcPct val="150000"/>
              </a:lnSpc>
              <a:buFontTx/>
              <a:buChar char="-"/>
            </a:pPr>
            <a:r>
              <a:rPr lang="fr-FR" dirty="0"/>
              <a:t>États émotionnels, physiologiques et </a:t>
            </a:r>
            <a:r>
              <a:rPr lang="fr-FR" dirty="0" smtClean="0"/>
              <a:t>éveil </a:t>
            </a:r>
            <a:r>
              <a:rPr lang="fr-FR" dirty="0"/>
              <a:t>cognitif.</a:t>
            </a:r>
          </a:p>
          <a:p>
            <a:pPr marL="285750" indent="-285750">
              <a:lnSpc>
                <a:spcPct val="150000"/>
              </a:lnSpc>
              <a:buFontTx/>
              <a:buChar char="-"/>
            </a:pPr>
            <a:endParaRPr lang="fr-FR" dirty="0" smtClean="0"/>
          </a:p>
        </p:txBody>
      </p:sp>
      <p:sp>
        <p:nvSpPr>
          <p:cNvPr id="38" name="ZoneTexte 37"/>
          <p:cNvSpPr txBox="1"/>
          <p:nvPr/>
        </p:nvSpPr>
        <p:spPr>
          <a:xfrm>
            <a:off x="532367" y="2628792"/>
            <a:ext cx="3138335" cy="2169825"/>
          </a:xfrm>
          <a:prstGeom prst="rect">
            <a:avLst/>
          </a:prstGeom>
          <a:noFill/>
          <a:ln>
            <a:noFill/>
          </a:ln>
        </p:spPr>
        <p:txBody>
          <a:bodyPr wrap="square" rtlCol="0">
            <a:spAutoFit/>
          </a:bodyPr>
          <a:lstStyle/>
          <a:p>
            <a:pPr marL="285750" indent="-285750">
              <a:lnSpc>
                <a:spcPct val="150000"/>
              </a:lnSpc>
              <a:buFontTx/>
              <a:buChar char="-"/>
            </a:pPr>
            <a:r>
              <a:rPr lang="fr-FR" dirty="0" smtClean="0"/>
              <a:t>Perception différente d’un individu à l’autre.</a:t>
            </a:r>
          </a:p>
          <a:p>
            <a:pPr marL="285750" indent="-285750">
              <a:lnSpc>
                <a:spcPct val="150000"/>
              </a:lnSpc>
              <a:buFontTx/>
              <a:buChar char="-"/>
            </a:pPr>
            <a:r>
              <a:rPr lang="fr-FR" dirty="0" smtClean="0"/>
              <a:t>Influence inconsciente :</a:t>
            </a:r>
          </a:p>
          <a:p>
            <a:pPr marL="742950" lvl="1" indent="-285750">
              <a:lnSpc>
                <a:spcPct val="150000"/>
              </a:lnSpc>
              <a:buFontTx/>
              <a:buChar char="-"/>
            </a:pPr>
            <a:r>
              <a:rPr lang="fr-FR" dirty="0" smtClean="0"/>
              <a:t>Physique.</a:t>
            </a:r>
          </a:p>
          <a:p>
            <a:pPr marL="742950" lvl="1" indent="-285750">
              <a:lnSpc>
                <a:spcPct val="150000"/>
              </a:lnSpc>
              <a:buFontTx/>
              <a:buChar char="-"/>
            </a:pPr>
            <a:r>
              <a:rPr lang="fr-FR" dirty="0"/>
              <a:t>P</a:t>
            </a:r>
            <a:r>
              <a:rPr lang="fr-FR" dirty="0" smtClean="0"/>
              <a:t>sychique.</a:t>
            </a:r>
          </a:p>
        </p:txBody>
      </p:sp>
      <p:sp>
        <p:nvSpPr>
          <p:cNvPr id="39" name="ZoneTexte 38"/>
          <p:cNvSpPr txBox="1"/>
          <p:nvPr/>
        </p:nvSpPr>
        <p:spPr>
          <a:xfrm>
            <a:off x="4979081" y="1915604"/>
            <a:ext cx="2728632" cy="369332"/>
          </a:xfrm>
          <a:prstGeom prst="rect">
            <a:avLst/>
          </a:prstGeom>
          <a:noFill/>
          <a:ln>
            <a:solidFill>
              <a:schemeClr val="tx1"/>
            </a:solidFill>
          </a:ln>
        </p:spPr>
        <p:txBody>
          <a:bodyPr wrap="none" rtlCol="0">
            <a:spAutoFit/>
          </a:bodyPr>
          <a:lstStyle/>
          <a:p>
            <a:r>
              <a:rPr lang="fr-FR" dirty="0"/>
              <a:t>Génère des émotions </a:t>
            </a:r>
            <a:r>
              <a:rPr lang="fr-FR" dirty="0" smtClean="0"/>
              <a:t>:</a:t>
            </a:r>
            <a:endParaRPr lang="fr-FR" dirty="0"/>
          </a:p>
        </p:txBody>
      </p:sp>
      <p:sp>
        <p:nvSpPr>
          <p:cNvPr id="40" name="ZoneTexte 39"/>
          <p:cNvSpPr txBox="1"/>
          <p:nvPr/>
        </p:nvSpPr>
        <p:spPr>
          <a:xfrm>
            <a:off x="6712717" y="2642971"/>
            <a:ext cx="1571264" cy="2031325"/>
          </a:xfrm>
          <a:prstGeom prst="rect">
            <a:avLst/>
          </a:prstGeom>
          <a:noFill/>
        </p:spPr>
        <p:txBody>
          <a:bodyPr wrap="none" rtlCol="0">
            <a:spAutoFit/>
          </a:bodyPr>
          <a:lstStyle/>
          <a:p>
            <a:pPr marL="285750" indent="-285750">
              <a:lnSpc>
                <a:spcPct val="150000"/>
              </a:lnSpc>
              <a:buFontTx/>
              <a:buChar char="-"/>
            </a:pPr>
            <a:r>
              <a:rPr lang="fr-FR" dirty="0" smtClean="0"/>
              <a:t>Joie</a:t>
            </a:r>
            <a:endParaRPr lang="fr-FR" dirty="0"/>
          </a:p>
          <a:p>
            <a:pPr marL="285750" indent="-285750">
              <a:lnSpc>
                <a:spcPct val="150000"/>
              </a:lnSpc>
              <a:buFontTx/>
              <a:buChar char="-"/>
            </a:pPr>
            <a:r>
              <a:rPr lang="fr-FR" dirty="0"/>
              <a:t>Tendresse</a:t>
            </a:r>
          </a:p>
          <a:p>
            <a:pPr marL="285750" indent="-285750">
              <a:lnSpc>
                <a:spcPct val="150000"/>
              </a:lnSpc>
              <a:buFontTx/>
              <a:buChar char="-"/>
            </a:pPr>
            <a:r>
              <a:rPr lang="fr-FR" dirty="0"/>
              <a:t>Tristesse</a:t>
            </a:r>
          </a:p>
          <a:p>
            <a:pPr marL="285750" indent="-285750">
              <a:lnSpc>
                <a:spcPct val="150000"/>
              </a:lnSpc>
              <a:buFontTx/>
              <a:buChar char="-"/>
            </a:pPr>
            <a:r>
              <a:rPr lang="fr-FR" dirty="0"/>
              <a:t>Agitation</a:t>
            </a:r>
          </a:p>
          <a:p>
            <a:endParaRPr lang="fr-FR" dirty="0"/>
          </a:p>
        </p:txBody>
      </p:sp>
      <p:cxnSp>
        <p:nvCxnSpPr>
          <p:cNvPr id="50" name="Connecteur droit 49"/>
          <p:cNvCxnSpPr/>
          <p:nvPr/>
        </p:nvCxnSpPr>
        <p:spPr>
          <a:xfrm flipV="1">
            <a:off x="3935467" y="1789043"/>
            <a:ext cx="7468" cy="40984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ZoneTexte 12"/>
          <p:cNvSpPr txBox="1"/>
          <p:nvPr/>
        </p:nvSpPr>
        <p:spPr>
          <a:xfrm>
            <a:off x="1076536" y="1985567"/>
            <a:ext cx="2000869" cy="369332"/>
          </a:xfrm>
          <a:prstGeom prst="rect">
            <a:avLst/>
          </a:prstGeom>
          <a:noFill/>
          <a:ln>
            <a:solidFill>
              <a:schemeClr val="tx1"/>
            </a:solidFill>
          </a:ln>
        </p:spPr>
        <p:txBody>
          <a:bodyPr wrap="none" rtlCol="0">
            <a:spAutoFit/>
          </a:bodyPr>
          <a:lstStyle/>
          <a:p>
            <a:r>
              <a:rPr lang="fr-FR" dirty="0" smtClean="0"/>
              <a:t>Genre musical : </a:t>
            </a:r>
            <a:endParaRPr lang="fr-FR" dirty="0"/>
          </a:p>
        </p:txBody>
      </p:sp>
      <p:sp>
        <p:nvSpPr>
          <p:cNvPr id="14" name="ZoneTexte 13"/>
          <p:cNvSpPr txBox="1"/>
          <p:nvPr/>
        </p:nvSpPr>
        <p:spPr>
          <a:xfrm>
            <a:off x="9356708" y="1985567"/>
            <a:ext cx="1996059" cy="369332"/>
          </a:xfrm>
          <a:prstGeom prst="rect">
            <a:avLst/>
          </a:prstGeom>
          <a:noFill/>
          <a:ln>
            <a:solidFill>
              <a:schemeClr val="tx1"/>
            </a:solidFill>
          </a:ln>
        </p:spPr>
        <p:txBody>
          <a:bodyPr wrap="none" rtlCol="0">
            <a:spAutoFit/>
          </a:bodyPr>
          <a:lstStyle/>
          <a:p>
            <a:r>
              <a:rPr lang="fr-FR" dirty="0" smtClean="0"/>
              <a:t>Volume sonore :</a:t>
            </a:r>
            <a:endParaRPr lang="fr-FR" dirty="0"/>
          </a:p>
        </p:txBody>
      </p:sp>
      <p:cxnSp>
        <p:nvCxnSpPr>
          <p:cNvPr id="19" name="Connecteur droit 18"/>
          <p:cNvCxnSpPr/>
          <p:nvPr/>
        </p:nvCxnSpPr>
        <p:spPr>
          <a:xfrm flipV="1">
            <a:off x="8743860" y="1789043"/>
            <a:ext cx="7468" cy="409849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5607822"/>
      </p:ext>
    </p:extLst>
  </p:cSld>
  <p:clrMapOvr>
    <a:masterClrMapping/>
  </p:clrMapOvr>
  <mc:AlternateContent xmlns:mc="http://schemas.openxmlformats.org/markup-compatibility/2006" xmlns:p14="http://schemas.microsoft.com/office/powerpoint/2010/main">
    <mc:Choice Requires="p14">
      <p:transition spd="slow" p14:dur="2000">
        <p14:shred pattern="rectangle" dir="ou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ssolve">
                                      <p:cBhvr>
                                        <p:cTn id="12" dur="500"/>
                                        <p:tgtEl>
                                          <p:spTgt spid="8"/>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dissolve">
                                      <p:cBhvr>
                                        <p:cTn id="15" dur="500"/>
                                        <p:tgtEl>
                                          <p:spTgt spid="39"/>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dissolve">
                                      <p:cBhvr>
                                        <p:cTn id="18" dur="500"/>
                                        <p:tgtEl>
                                          <p:spTgt spid="40"/>
                                        </p:tgtEl>
                                      </p:cBhvr>
                                    </p:animEffect>
                                  </p:childTnLst>
                                </p:cTn>
                              </p:par>
                              <p:par>
                                <p:cTn id="19" presetID="9" presetClass="entr" presetSubtype="0" fill="hold" nodeType="with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dissolve">
                                      <p:cBhvr>
                                        <p:cTn id="21" dur="500"/>
                                        <p:tgtEl>
                                          <p:spTgt spid="50"/>
                                        </p:tgtEl>
                                      </p:cBhvr>
                                    </p:animEffect>
                                  </p:childTnLst>
                                </p:cTn>
                              </p:par>
                              <p:par>
                                <p:cTn id="22" presetID="9" presetClass="entr" presetSubtype="0" fill="hold" nodeType="with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dissolve">
                                      <p:cBhvr>
                                        <p:cTn id="24" dur="500"/>
                                        <p:tgtEl>
                                          <p:spTgt spid="19"/>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animEffect transition="in" filter="dissolve">
                                      <p:cBhvr>
                                        <p:cTn id="29" dur="500"/>
                                        <p:tgtEl>
                                          <p:spTgt spid="38"/>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dissolve">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dissolve">
                                      <p:cBhvr>
                                        <p:cTn id="37" dur="500"/>
                                        <p:tgtEl>
                                          <p:spTgt spid="15"/>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dissolve">
                                      <p:cBhvr>
                                        <p:cTn id="4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p:bldP spid="15" grpId="0"/>
      <p:bldP spid="38" grpId="0"/>
      <p:bldP spid="39" grpId="0" animBg="1"/>
      <p:bldP spid="40" grpId="0"/>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nchor="ctr"/>
          <a:lstStyle/>
          <a:p>
            <a:fld id="{6D22F896-40B5-4ADD-8801-0D06FADFA095}" type="slidenum">
              <a:rPr lang="en-US" smtClean="0"/>
              <a:t>6</a:t>
            </a:fld>
            <a:endParaRPr lang="en-US" dirty="0"/>
          </a:p>
        </p:txBody>
      </p:sp>
      <p:sp>
        <p:nvSpPr>
          <p:cNvPr id="10" name="ZoneTexte 9"/>
          <p:cNvSpPr txBox="1"/>
          <p:nvPr/>
        </p:nvSpPr>
        <p:spPr>
          <a:xfrm>
            <a:off x="1540910" y="1274304"/>
            <a:ext cx="8809085" cy="784830"/>
          </a:xfrm>
          <a:prstGeom prst="rect">
            <a:avLst/>
          </a:prstGeom>
          <a:noFill/>
          <a:ln>
            <a:noFill/>
          </a:ln>
        </p:spPr>
        <p:txBody>
          <a:bodyPr wrap="square" rtlCol="0" anchor="ctr">
            <a:spAutoFit/>
          </a:bodyPr>
          <a:lstStyle/>
          <a:p>
            <a:pPr algn="ctr"/>
            <a:r>
              <a:rPr lang="fr-FR" i="1" dirty="0" smtClean="0"/>
              <a:t>« Interaction de manière dynamique, interdépendante et adaptative » </a:t>
            </a:r>
          </a:p>
          <a:p>
            <a:pPr algn="ctr">
              <a:lnSpc>
                <a:spcPct val="150000"/>
              </a:lnSpc>
            </a:pPr>
            <a:r>
              <a:rPr lang="fr-FR" dirty="0" smtClean="0"/>
              <a:t>= garant de la qualité et de la sécurité des soins</a:t>
            </a:r>
            <a:endParaRPr lang="fr-FR" dirty="0"/>
          </a:p>
        </p:txBody>
      </p:sp>
      <p:sp>
        <p:nvSpPr>
          <p:cNvPr id="11" name="ZoneTexte 10"/>
          <p:cNvSpPr txBox="1"/>
          <p:nvPr/>
        </p:nvSpPr>
        <p:spPr>
          <a:xfrm>
            <a:off x="704701" y="3664562"/>
            <a:ext cx="4880113" cy="1284711"/>
          </a:xfrm>
          <a:prstGeom prst="rect">
            <a:avLst/>
          </a:prstGeom>
          <a:noFill/>
        </p:spPr>
        <p:txBody>
          <a:bodyPr wrap="square" rtlCol="0" anchor="ctr">
            <a:spAutoFit/>
          </a:bodyPr>
          <a:lstStyle/>
          <a:p>
            <a:pPr marL="285750" indent="-285750">
              <a:lnSpc>
                <a:spcPct val="150000"/>
              </a:lnSpc>
              <a:buFontTx/>
              <a:buChar char="-"/>
            </a:pPr>
            <a:r>
              <a:rPr lang="fr-FR" dirty="0" smtClean="0"/>
              <a:t>Équipe = objectif commun</a:t>
            </a:r>
          </a:p>
          <a:p>
            <a:pPr marL="285750" indent="-285750">
              <a:lnSpc>
                <a:spcPct val="150000"/>
              </a:lnSpc>
              <a:buFontTx/>
              <a:buChar char="-"/>
            </a:pPr>
            <a:r>
              <a:rPr lang="fr-FR" dirty="0" smtClean="0"/>
              <a:t>« Faire équipe » = communication / échanges entre professionnels</a:t>
            </a:r>
          </a:p>
        </p:txBody>
      </p:sp>
      <p:sp>
        <p:nvSpPr>
          <p:cNvPr id="12" name="ZoneTexte 11"/>
          <p:cNvSpPr txBox="1"/>
          <p:nvPr/>
        </p:nvSpPr>
        <p:spPr>
          <a:xfrm>
            <a:off x="6681901" y="2839975"/>
            <a:ext cx="1242390" cy="369332"/>
          </a:xfrm>
          <a:prstGeom prst="rect">
            <a:avLst/>
          </a:prstGeom>
          <a:noFill/>
          <a:ln>
            <a:solidFill>
              <a:schemeClr val="tx1"/>
            </a:solidFill>
          </a:ln>
        </p:spPr>
        <p:txBody>
          <a:bodyPr wrap="square" rtlCol="0" anchor="ctr">
            <a:spAutoFit/>
          </a:bodyPr>
          <a:lstStyle/>
          <a:p>
            <a:pPr algn="ctr"/>
            <a:r>
              <a:rPr lang="fr-FR" dirty="0" smtClean="0"/>
              <a:t>ÉMETTEUR</a:t>
            </a:r>
          </a:p>
        </p:txBody>
      </p:sp>
      <p:sp>
        <p:nvSpPr>
          <p:cNvPr id="13" name="ZoneTexte 12"/>
          <p:cNvSpPr txBox="1"/>
          <p:nvPr/>
        </p:nvSpPr>
        <p:spPr>
          <a:xfrm>
            <a:off x="9782909" y="2839975"/>
            <a:ext cx="1401417" cy="369332"/>
          </a:xfrm>
          <a:prstGeom prst="rect">
            <a:avLst/>
          </a:prstGeom>
          <a:noFill/>
          <a:ln>
            <a:solidFill>
              <a:schemeClr val="tx1"/>
            </a:solidFill>
          </a:ln>
        </p:spPr>
        <p:txBody>
          <a:bodyPr wrap="square" rtlCol="0" anchor="ctr">
            <a:spAutoFit/>
          </a:bodyPr>
          <a:lstStyle/>
          <a:p>
            <a:pPr algn="ctr"/>
            <a:r>
              <a:rPr lang="fr-FR" dirty="0" smtClean="0"/>
              <a:t>RÉCEPTEUR</a:t>
            </a:r>
          </a:p>
        </p:txBody>
      </p:sp>
      <p:sp>
        <p:nvSpPr>
          <p:cNvPr id="14" name="ZoneTexte 13"/>
          <p:cNvSpPr txBox="1"/>
          <p:nvPr/>
        </p:nvSpPr>
        <p:spPr>
          <a:xfrm>
            <a:off x="8420948" y="2839975"/>
            <a:ext cx="835485" cy="369332"/>
          </a:xfrm>
          <a:prstGeom prst="rect">
            <a:avLst/>
          </a:prstGeom>
          <a:noFill/>
        </p:spPr>
        <p:txBody>
          <a:bodyPr wrap="none" rtlCol="0" anchor="ctr">
            <a:spAutoFit/>
          </a:bodyPr>
          <a:lstStyle/>
          <a:p>
            <a:pPr algn="ctr"/>
            <a:r>
              <a:rPr lang="fr-FR" dirty="0" smtClean="0"/>
              <a:t>canal</a:t>
            </a:r>
            <a:endParaRPr lang="fr-FR" dirty="0"/>
          </a:p>
        </p:txBody>
      </p:sp>
      <p:cxnSp>
        <p:nvCxnSpPr>
          <p:cNvPr id="16" name="Connecteur droit 15"/>
          <p:cNvCxnSpPr>
            <a:stCxn id="12" idx="3"/>
            <a:endCxn id="14" idx="1"/>
          </p:cNvCxnSpPr>
          <p:nvPr/>
        </p:nvCxnSpPr>
        <p:spPr>
          <a:xfrm>
            <a:off x="7924291" y="3024641"/>
            <a:ext cx="49665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Connecteur droit 16"/>
          <p:cNvCxnSpPr>
            <a:stCxn id="14" idx="3"/>
            <a:endCxn id="13" idx="1"/>
          </p:cNvCxnSpPr>
          <p:nvPr/>
        </p:nvCxnSpPr>
        <p:spPr>
          <a:xfrm>
            <a:off x="9256433" y="3024641"/>
            <a:ext cx="52647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ZoneTexte 21"/>
          <p:cNvSpPr txBox="1"/>
          <p:nvPr/>
        </p:nvSpPr>
        <p:spPr>
          <a:xfrm>
            <a:off x="6644820" y="4253369"/>
            <a:ext cx="4387740" cy="369332"/>
          </a:xfrm>
          <a:prstGeom prst="rect">
            <a:avLst/>
          </a:prstGeom>
          <a:noFill/>
        </p:spPr>
        <p:txBody>
          <a:bodyPr wrap="none" rtlCol="0" anchor="ctr">
            <a:spAutoFit/>
          </a:bodyPr>
          <a:lstStyle/>
          <a:p>
            <a:pPr algn="ctr"/>
            <a:r>
              <a:rPr lang="fr-FR" dirty="0" smtClean="0"/>
              <a:t>Stimulus pouvant modifier le message</a:t>
            </a:r>
          </a:p>
        </p:txBody>
      </p:sp>
      <p:cxnSp>
        <p:nvCxnSpPr>
          <p:cNvPr id="24" name="Connecteur droit avec flèche 23"/>
          <p:cNvCxnSpPr>
            <a:stCxn id="22" idx="0"/>
            <a:endCxn id="14" idx="2"/>
          </p:cNvCxnSpPr>
          <p:nvPr/>
        </p:nvCxnSpPr>
        <p:spPr>
          <a:xfrm flipV="1">
            <a:off x="8838690" y="3209307"/>
            <a:ext cx="1" cy="1044062"/>
          </a:xfrm>
          <a:prstGeom prst="straightConnector1">
            <a:avLst/>
          </a:prstGeom>
          <a:ln w="635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29"/>
          <p:cNvCxnSpPr/>
          <p:nvPr/>
        </p:nvCxnSpPr>
        <p:spPr>
          <a:xfrm>
            <a:off x="5907625" y="2456990"/>
            <a:ext cx="9459" cy="275517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itre 1"/>
          <p:cNvSpPr txBox="1">
            <a:spLocks/>
          </p:cNvSpPr>
          <p:nvPr/>
        </p:nvSpPr>
        <p:spPr>
          <a:xfrm>
            <a:off x="363926" y="250674"/>
            <a:ext cx="10820400" cy="625774"/>
          </a:xfrm>
          <a:prstGeom prst="rect">
            <a:avLst/>
          </a:prstGeom>
          <a:ln>
            <a:noFill/>
          </a:ln>
        </p:spPr>
        <p:txBody>
          <a:bodyPr vert="horz" lIns="91440" tIns="45720" rIns="91440" bIns="45720" rtlCol="0" anchor="ctr">
            <a:normAutofit/>
          </a:bodyPr>
          <a:lstStyle>
            <a:lvl1pPr algn="l" defTabSz="914400" rtl="0" eaLnBrk="1" latinLnBrk="0" hangingPunct="1">
              <a:lnSpc>
                <a:spcPct val="90000"/>
              </a:lnSpc>
              <a:spcBef>
                <a:spcPct val="0"/>
              </a:spcBef>
              <a:buNone/>
              <a:defRPr sz="3200" kern="1200" cap="all" baseline="0">
                <a:solidFill>
                  <a:schemeClr val="tx1"/>
                </a:solidFill>
                <a:latin typeface="+mj-lt"/>
                <a:ea typeface="+mj-ea"/>
                <a:cs typeface="+mj-cs"/>
              </a:defRPr>
            </a:lvl1pPr>
          </a:lstStyle>
          <a:p>
            <a:pPr marL="514350" indent="-514350">
              <a:lnSpc>
                <a:spcPct val="150000"/>
              </a:lnSpc>
              <a:spcBef>
                <a:spcPts val="300"/>
              </a:spcBef>
              <a:spcAft>
                <a:spcPts val="300"/>
              </a:spcAft>
              <a:buFont typeface="+mj-lt"/>
              <a:buAutoNum type="arabicPeriod" startAt="3"/>
            </a:pPr>
            <a:r>
              <a:rPr lang="fr-FR" sz="1700" b="1" dirty="0" smtClean="0"/>
              <a:t>Les notions théoriques :</a:t>
            </a:r>
            <a:r>
              <a:rPr lang="fr-FR" sz="1700" b="1" i="1" dirty="0" smtClean="0"/>
              <a:t> équipe professionnelle &amp; communication</a:t>
            </a:r>
            <a:endParaRPr lang="fr-FR" sz="1700" b="1" dirty="0"/>
          </a:p>
        </p:txBody>
      </p:sp>
      <p:sp>
        <p:nvSpPr>
          <p:cNvPr id="18" name="ZoneTexte 17"/>
          <p:cNvSpPr txBox="1"/>
          <p:nvPr/>
        </p:nvSpPr>
        <p:spPr>
          <a:xfrm>
            <a:off x="1540910" y="2839975"/>
            <a:ext cx="3207694" cy="453714"/>
          </a:xfrm>
          <a:prstGeom prst="rect">
            <a:avLst/>
          </a:prstGeom>
          <a:noFill/>
          <a:ln>
            <a:solidFill>
              <a:schemeClr val="tx1"/>
            </a:solidFill>
          </a:ln>
        </p:spPr>
        <p:txBody>
          <a:bodyPr wrap="square" rtlCol="0" anchor="ctr">
            <a:spAutoFit/>
          </a:bodyPr>
          <a:lstStyle/>
          <a:p>
            <a:pPr>
              <a:lnSpc>
                <a:spcPct val="150000"/>
              </a:lnSpc>
            </a:pPr>
            <a:r>
              <a:rPr lang="fr-FR" dirty="0"/>
              <a:t>Équipe  ≠  « faire équipe » : </a:t>
            </a:r>
          </a:p>
        </p:txBody>
      </p:sp>
      <p:sp>
        <p:nvSpPr>
          <p:cNvPr id="2" name="ZoneTexte 1"/>
          <p:cNvSpPr txBox="1"/>
          <p:nvPr/>
        </p:nvSpPr>
        <p:spPr>
          <a:xfrm>
            <a:off x="7459145" y="4818468"/>
            <a:ext cx="2759089" cy="261610"/>
          </a:xfrm>
          <a:prstGeom prst="rect">
            <a:avLst/>
          </a:prstGeom>
          <a:noFill/>
        </p:spPr>
        <p:txBody>
          <a:bodyPr wrap="none" rtlCol="0">
            <a:spAutoFit/>
          </a:bodyPr>
          <a:lstStyle/>
          <a:p>
            <a:r>
              <a:rPr lang="fr-FR" sz="1100" i="1" dirty="0" smtClean="0"/>
              <a:t>Modèle de Shannon &amp; Weaver (1949)</a:t>
            </a:r>
            <a:endParaRPr lang="fr-FR" sz="1100" i="1" dirty="0"/>
          </a:p>
        </p:txBody>
      </p:sp>
    </p:spTree>
    <p:extLst>
      <p:ext uri="{BB962C8B-B14F-4D97-AF65-F5344CB8AC3E}">
        <p14:creationId xmlns:p14="http://schemas.microsoft.com/office/powerpoint/2010/main" val="1707880069"/>
      </p:ext>
    </p:extLst>
  </p:cSld>
  <p:clrMapOvr>
    <a:masterClrMapping/>
  </p:clrMapOvr>
  <mc:AlternateContent xmlns:mc="http://schemas.openxmlformats.org/markup-compatibility/2006" xmlns:p14="http://schemas.microsoft.com/office/powerpoint/2010/main">
    <mc:Choice Requires="p14">
      <p:transition spd="slow" p14:dur="2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dissolve">
                                      <p:cBhvr>
                                        <p:cTn id="12" dur="500"/>
                                        <p:tgtEl>
                                          <p:spTgt spid="11"/>
                                        </p:tgtEl>
                                      </p:cBhvr>
                                    </p:animEffect>
                                  </p:childTnLst>
                                </p:cTn>
                              </p:par>
                              <p:par>
                                <p:cTn id="13" presetID="9" presetClass="entr" presetSubtype="0" fill="hold" nodeType="with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dissolve">
                                      <p:cBhvr>
                                        <p:cTn id="15" dur="500"/>
                                        <p:tgtEl>
                                          <p:spTgt spid="30"/>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dissolve">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dissolve">
                                      <p:cBhvr>
                                        <p:cTn id="23" dur="500"/>
                                        <p:tgtEl>
                                          <p:spTgt spid="12"/>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dissolve">
                                      <p:cBhvr>
                                        <p:cTn id="26" dur="500"/>
                                        <p:tgtEl>
                                          <p:spTgt spid="13"/>
                                        </p:tgtEl>
                                      </p:cBhvr>
                                    </p:animEffect>
                                  </p:childTnLst>
                                </p:cTn>
                              </p:par>
                              <p:par>
                                <p:cTn id="27" presetID="9" presetClass="entr" presetSubtype="0"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dissolve">
                                      <p:cBhvr>
                                        <p:cTn id="29" dur="500"/>
                                        <p:tgtEl>
                                          <p:spTgt spid="14"/>
                                        </p:tgtEl>
                                      </p:cBhvr>
                                    </p:animEffect>
                                  </p:childTnLst>
                                </p:cTn>
                              </p:par>
                              <p:par>
                                <p:cTn id="30" presetID="9" presetClass="entr" presetSubtype="0" fill="hold" nodeType="with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dissolve">
                                      <p:cBhvr>
                                        <p:cTn id="32" dur="500"/>
                                        <p:tgtEl>
                                          <p:spTgt spid="16"/>
                                        </p:tgtEl>
                                      </p:cBhvr>
                                    </p:animEffect>
                                  </p:childTnLst>
                                </p:cTn>
                              </p:par>
                              <p:par>
                                <p:cTn id="33" presetID="9"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animEffect transition="in" filter="dissolve">
                                      <p:cBhvr>
                                        <p:cTn id="35" dur="500"/>
                                        <p:tgtEl>
                                          <p:spTgt spid="17"/>
                                        </p:tgtEl>
                                      </p:cBhvr>
                                    </p:animEffect>
                                  </p:childTnLst>
                                </p:cTn>
                              </p:par>
                              <p:par>
                                <p:cTn id="36" presetID="9" presetClass="entr" presetSubtype="0" fill="hold" grpId="0" nodeType="withEffect">
                                  <p:stCondLst>
                                    <p:cond delay="0"/>
                                  </p:stCondLst>
                                  <p:childTnLst>
                                    <p:set>
                                      <p:cBhvr>
                                        <p:cTn id="37" dur="1" fill="hold">
                                          <p:stCondLst>
                                            <p:cond delay="0"/>
                                          </p:stCondLst>
                                        </p:cTn>
                                        <p:tgtEl>
                                          <p:spTgt spid="22"/>
                                        </p:tgtEl>
                                        <p:attrNameLst>
                                          <p:attrName>style.visibility</p:attrName>
                                        </p:attrNameLst>
                                      </p:cBhvr>
                                      <p:to>
                                        <p:strVal val="visible"/>
                                      </p:to>
                                    </p:set>
                                    <p:animEffect transition="in" filter="dissolve">
                                      <p:cBhvr>
                                        <p:cTn id="38" dur="500"/>
                                        <p:tgtEl>
                                          <p:spTgt spid="22"/>
                                        </p:tgtEl>
                                      </p:cBhvr>
                                    </p:animEffect>
                                  </p:childTnLst>
                                </p:cTn>
                              </p:par>
                              <p:par>
                                <p:cTn id="39" presetID="9" presetClass="entr" presetSubtype="0" fill="hold" nodeType="with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dissolve">
                                      <p:cBhvr>
                                        <p:cTn id="41" dur="500"/>
                                        <p:tgtEl>
                                          <p:spTgt spid="24"/>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dissolve">
                                      <p:cBhvr>
                                        <p:cTn id="4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animBg="1"/>
      <p:bldP spid="13" grpId="0" animBg="1"/>
      <p:bldP spid="14" grpId="0"/>
      <p:bldP spid="22" grpId="0"/>
      <p:bldP spid="18" grpId="0" animBg="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D22F896-40B5-4ADD-8801-0D06FADFA095}" type="slidenum">
              <a:rPr lang="en-US" smtClean="0"/>
              <a:t>7</a:t>
            </a:fld>
            <a:endParaRPr lang="en-US" dirty="0"/>
          </a:p>
        </p:txBody>
      </p:sp>
      <p:sp>
        <p:nvSpPr>
          <p:cNvPr id="7" name="Titre 1"/>
          <p:cNvSpPr>
            <a:spLocks noGrp="1"/>
          </p:cNvSpPr>
          <p:nvPr>
            <p:ph type="title"/>
          </p:nvPr>
        </p:nvSpPr>
        <p:spPr>
          <a:xfrm>
            <a:off x="363926" y="250675"/>
            <a:ext cx="10820400" cy="625774"/>
          </a:xfrm>
          <a:ln>
            <a:noFill/>
          </a:ln>
        </p:spPr>
        <p:txBody>
          <a:bodyPr anchor="ctr">
            <a:normAutofit/>
          </a:bodyPr>
          <a:lstStyle/>
          <a:p>
            <a:pPr marL="514350" indent="-514350" algn="l">
              <a:lnSpc>
                <a:spcPct val="150000"/>
              </a:lnSpc>
              <a:spcBef>
                <a:spcPts val="300"/>
              </a:spcBef>
              <a:spcAft>
                <a:spcPts val="300"/>
              </a:spcAft>
              <a:buFont typeface="+mj-lt"/>
              <a:buAutoNum type="arabicPeriod" startAt="3"/>
            </a:pPr>
            <a:r>
              <a:rPr lang="fr-FR" sz="1700" b="1" dirty="0" smtClean="0"/>
              <a:t>Les notions théoriques : </a:t>
            </a:r>
            <a:r>
              <a:rPr lang="fr-FR" sz="1700" b="1" i="1" dirty="0" smtClean="0"/>
              <a:t>compétences professionnelles &amp; performances</a:t>
            </a:r>
            <a:endParaRPr lang="fr-FR" sz="1700" b="1" i="1" dirty="0"/>
          </a:p>
        </p:txBody>
      </p:sp>
      <p:sp>
        <p:nvSpPr>
          <p:cNvPr id="10" name="ZoneTexte 9"/>
          <p:cNvSpPr txBox="1"/>
          <p:nvPr/>
        </p:nvSpPr>
        <p:spPr>
          <a:xfrm>
            <a:off x="2637180" y="1856706"/>
            <a:ext cx="1172817" cy="369332"/>
          </a:xfrm>
          <a:prstGeom prst="rect">
            <a:avLst/>
          </a:prstGeom>
          <a:noFill/>
          <a:ln>
            <a:solidFill>
              <a:schemeClr val="tx1"/>
            </a:solidFill>
          </a:ln>
        </p:spPr>
        <p:txBody>
          <a:bodyPr wrap="square" rtlCol="0">
            <a:spAutoFit/>
          </a:bodyPr>
          <a:lstStyle/>
          <a:p>
            <a:pPr algn="ctr"/>
            <a:r>
              <a:rPr lang="fr-FR" dirty="0" smtClean="0"/>
              <a:t>Résultats</a:t>
            </a:r>
            <a:endParaRPr lang="fr-FR" dirty="0"/>
          </a:p>
        </p:txBody>
      </p:sp>
      <p:sp>
        <p:nvSpPr>
          <p:cNvPr id="11" name="ZoneTexte 10"/>
          <p:cNvSpPr txBox="1"/>
          <p:nvPr/>
        </p:nvSpPr>
        <p:spPr>
          <a:xfrm>
            <a:off x="4189344" y="4579455"/>
            <a:ext cx="1172817" cy="369332"/>
          </a:xfrm>
          <a:prstGeom prst="rect">
            <a:avLst/>
          </a:prstGeom>
          <a:noFill/>
          <a:ln>
            <a:solidFill>
              <a:schemeClr val="tx1"/>
            </a:solidFill>
          </a:ln>
        </p:spPr>
        <p:txBody>
          <a:bodyPr wrap="square" rtlCol="0">
            <a:spAutoFit/>
          </a:bodyPr>
          <a:lstStyle/>
          <a:p>
            <a:pPr algn="ctr"/>
            <a:r>
              <a:rPr lang="fr-FR" dirty="0" smtClean="0"/>
              <a:t>Objectifs</a:t>
            </a:r>
            <a:endParaRPr lang="fr-FR" dirty="0"/>
          </a:p>
        </p:txBody>
      </p:sp>
      <p:sp>
        <p:nvSpPr>
          <p:cNvPr id="12" name="ZoneTexte 11"/>
          <p:cNvSpPr txBox="1"/>
          <p:nvPr/>
        </p:nvSpPr>
        <p:spPr>
          <a:xfrm>
            <a:off x="1214230" y="4579455"/>
            <a:ext cx="1172817" cy="369332"/>
          </a:xfrm>
          <a:prstGeom prst="rect">
            <a:avLst/>
          </a:prstGeom>
          <a:noFill/>
          <a:ln>
            <a:solidFill>
              <a:schemeClr val="tx1"/>
            </a:solidFill>
          </a:ln>
        </p:spPr>
        <p:txBody>
          <a:bodyPr wrap="square" rtlCol="0">
            <a:spAutoFit/>
          </a:bodyPr>
          <a:lstStyle/>
          <a:p>
            <a:pPr algn="ctr"/>
            <a:r>
              <a:rPr lang="fr-FR" dirty="0" smtClean="0"/>
              <a:t>Moyens</a:t>
            </a:r>
            <a:endParaRPr lang="fr-FR" dirty="0"/>
          </a:p>
        </p:txBody>
      </p:sp>
      <p:cxnSp>
        <p:nvCxnSpPr>
          <p:cNvPr id="14" name="Connecteur droit 13"/>
          <p:cNvCxnSpPr>
            <a:stCxn id="12" idx="0"/>
            <a:endCxn id="10" idx="2"/>
          </p:cNvCxnSpPr>
          <p:nvPr/>
        </p:nvCxnSpPr>
        <p:spPr>
          <a:xfrm flipV="1">
            <a:off x="1800639" y="2226038"/>
            <a:ext cx="1422950" cy="235341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Connecteur droit 15"/>
          <p:cNvCxnSpPr>
            <a:stCxn id="11" idx="0"/>
            <a:endCxn id="10" idx="2"/>
          </p:cNvCxnSpPr>
          <p:nvPr/>
        </p:nvCxnSpPr>
        <p:spPr>
          <a:xfrm flipH="1" flipV="1">
            <a:off x="3223589" y="2226038"/>
            <a:ext cx="1552164" cy="235341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Connecteur droit 18"/>
          <p:cNvCxnSpPr>
            <a:stCxn id="12" idx="3"/>
            <a:endCxn id="11" idx="1"/>
          </p:cNvCxnSpPr>
          <p:nvPr/>
        </p:nvCxnSpPr>
        <p:spPr>
          <a:xfrm>
            <a:off x="2387047" y="4764121"/>
            <a:ext cx="1802297"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ZoneTexte 32"/>
          <p:cNvSpPr txBox="1"/>
          <p:nvPr/>
        </p:nvSpPr>
        <p:spPr>
          <a:xfrm>
            <a:off x="2426799" y="3695648"/>
            <a:ext cx="1676403" cy="369332"/>
          </a:xfrm>
          <a:prstGeom prst="rect">
            <a:avLst/>
          </a:prstGeom>
          <a:noFill/>
          <a:ln>
            <a:solidFill>
              <a:schemeClr val="tx1"/>
            </a:solidFill>
          </a:ln>
        </p:spPr>
        <p:txBody>
          <a:bodyPr wrap="square" rtlCol="0">
            <a:spAutoFit/>
          </a:bodyPr>
          <a:lstStyle/>
          <a:p>
            <a:pPr algn="ctr"/>
            <a:r>
              <a:rPr lang="fr-FR" dirty="0" smtClean="0"/>
              <a:t>Performance</a:t>
            </a:r>
            <a:endParaRPr lang="fr-FR" dirty="0"/>
          </a:p>
        </p:txBody>
      </p:sp>
      <p:sp>
        <p:nvSpPr>
          <p:cNvPr id="38" name="ZoneTexte 37"/>
          <p:cNvSpPr txBox="1"/>
          <p:nvPr/>
        </p:nvSpPr>
        <p:spPr>
          <a:xfrm rot="18207053">
            <a:off x="1096723" y="3216823"/>
            <a:ext cx="1676403" cy="369332"/>
          </a:xfrm>
          <a:prstGeom prst="rect">
            <a:avLst/>
          </a:prstGeom>
          <a:noFill/>
          <a:ln>
            <a:noFill/>
          </a:ln>
        </p:spPr>
        <p:txBody>
          <a:bodyPr wrap="square" rtlCol="0">
            <a:spAutoFit/>
          </a:bodyPr>
          <a:lstStyle/>
          <a:p>
            <a:pPr algn="ctr"/>
            <a:r>
              <a:rPr lang="fr-FR" dirty="0" smtClean="0"/>
              <a:t>Efficience</a:t>
            </a:r>
            <a:endParaRPr lang="fr-FR" dirty="0"/>
          </a:p>
        </p:txBody>
      </p:sp>
      <p:sp>
        <p:nvSpPr>
          <p:cNvPr id="39" name="ZoneTexte 38"/>
          <p:cNvSpPr txBox="1"/>
          <p:nvPr/>
        </p:nvSpPr>
        <p:spPr>
          <a:xfrm rot="3235884">
            <a:off x="3896244" y="3216823"/>
            <a:ext cx="1350580" cy="369332"/>
          </a:xfrm>
          <a:prstGeom prst="rect">
            <a:avLst/>
          </a:prstGeom>
          <a:noFill/>
          <a:ln>
            <a:noFill/>
          </a:ln>
        </p:spPr>
        <p:txBody>
          <a:bodyPr wrap="square" rtlCol="0">
            <a:spAutoFit/>
          </a:bodyPr>
          <a:lstStyle/>
          <a:p>
            <a:pPr algn="ctr"/>
            <a:r>
              <a:rPr lang="fr-FR" dirty="0" smtClean="0"/>
              <a:t>Efficacité</a:t>
            </a:r>
            <a:endParaRPr lang="fr-FR" dirty="0"/>
          </a:p>
        </p:txBody>
      </p:sp>
      <p:sp>
        <p:nvSpPr>
          <p:cNvPr id="40" name="ZoneTexte 39"/>
          <p:cNvSpPr txBox="1"/>
          <p:nvPr/>
        </p:nvSpPr>
        <p:spPr>
          <a:xfrm>
            <a:off x="2466057" y="5013709"/>
            <a:ext cx="1515059" cy="369332"/>
          </a:xfrm>
          <a:prstGeom prst="rect">
            <a:avLst/>
          </a:prstGeom>
          <a:noFill/>
          <a:ln>
            <a:noFill/>
          </a:ln>
        </p:spPr>
        <p:txBody>
          <a:bodyPr wrap="square" rtlCol="0">
            <a:spAutoFit/>
          </a:bodyPr>
          <a:lstStyle/>
          <a:p>
            <a:pPr algn="ctr"/>
            <a:r>
              <a:rPr lang="fr-FR" smtClean="0"/>
              <a:t>Pertinence</a:t>
            </a:r>
            <a:endParaRPr lang="fr-FR" dirty="0"/>
          </a:p>
        </p:txBody>
      </p:sp>
      <p:sp>
        <p:nvSpPr>
          <p:cNvPr id="41" name="ZoneTexte 40"/>
          <p:cNvSpPr txBox="1"/>
          <p:nvPr/>
        </p:nvSpPr>
        <p:spPr>
          <a:xfrm>
            <a:off x="6897757" y="2428185"/>
            <a:ext cx="4174434" cy="369332"/>
          </a:xfrm>
          <a:prstGeom prst="rect">
            <a:avLst/>
          </a:prstGeom>
          <a:noFill/>
        </p:spPr>
        <p:txBody>
          <a:bodyPr wrap="square" rtlCol="0">
            <a:spAutoFit/>
          </a:bodyPr>
          <a:lstStyle/>
          <a:p>
            <a:r>
              <a:rPr lang="fr-FR" b="1" dirty="0" smtClean="0"/>
              <a:t>Flow</a:t>
            </a:r>
            <a:r>
              <a:rPr lang="fr-FR" dirty="0" smtClean="0"/>
              <a:t> = performance individuelle</a:t>
            </a:r>
            <a:endParaRPr lang="fr-FR" dirty="0"/>
          </a:p>
        </p:txBody>
      </p:sp>
      <p:sp>
        <p:nvSpPr>
          <p:cNvPr id="43" name="ZoneTexte 42"/>
          <p:cNvSpPr txBox="1"/>
          <p:nvPr/>
        </p:nvSpPr>
        <p:spPr>
          <a:xfrm>
            <a:off x="6897757" y="4025136"/>
            <a:ext cx="4608443" cy="369332"/>
          </a:xfrm>
          <a:prstGeom prst="rect">
            <a:avLst/>
          </a:prstGeom>
          <a:noFill/>
        </p:spPr>
        <p:txBody>
          <a:bodyPr wrap="square" rtlCol="0">
            <a:spAutoFit/>
          </a:bodyPr>
          <a:lstStyle/>
          <a:p>
            <a:r>
              <a:rPr lang="fr-FR" b="1" dirty="0" smtClean="0"/>
              <a:t>Team Flow </a:t>
            </a:r>
            <a:r>
              <a:rPr lang="fr-FR" dirty="0" smtClean="0"/>
              <a:t>= performance collective</a:t>
            </a:r>
            <a:endParaRPr lang="fr-FR" dirty="0"/>
          </a:p>
        </p:txBody>
      </p:sp>
      <p:cxnSp>
        <p:nvCxnSpPr>
          <p:cNvPr id="44" name="Connecteur droit 43"/>
          <p:cNvCxnSpPr/>
          <p:nvPr/>
        </p:nvCxnSpPr>
        <p:spPr>
          <a:xfrm flipH="1">
            <a:off x="6241774" y="1885019"/>
            <a:ext cx="1384" cy="362125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2276854" y="5506278"/>
            <a:ext cx="1893467" cy="261610"/>
          </a:xfrm>
          <a:prstGeom prst="rect">
            <a:avLst/>
          </a:prstGeom>
          <a:noFill/>
        </p:spPr>
        <p:txBody>
          <a:bodyPr wrap="none" rtlCol="0">
            <a:spAutoFit/>
          </a:bodyPr>
          <a:lstStyle/>
          <a:p>
            <a:r>
              <a:rPr lang="fr-FR" sz="1100" i="1" dirty="0" smtClean="0"/>
              <a:t>Modèle de Gilbert (1980)</a:t>
            </a:r>
            <a:endParaRPr lang="fr-FR" sz="1100" i="1" dirty="0"/>
          </a:p>
        </p:txBody>
      </p:sp>
    </p:spTree>
    <p:extLst>
      <p:ext uri="{BB962C8B-B14F-4D97-AF65-F5344CB8AC3E}">
        <p14:creationId xmlns:p14="http://schemas.microsoft.com/office/powerpoint/2010/main" val="831106915"/>
      </p:ext>
    </p:extLst>
  </p:cSld>
  <p:clrMapOvr>
    <a:masterClrMapping/>
  </p:clrMapOvr>
  <mc:AlternateContent xmlns:mc="http://schemas.openxmlformats.org/markup-compatibility/2006" xmlns:p14="http://schemas.microsoft.com/office/powerpoint/2010/main">
    <mc:Choice Requires="p14">
      <p:transition spd="slow" p14:dur="2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dissolve">
                                      <p:cBhvr>
                                        <p:cTn id="10" dur="500"/>
                                        <p:tgtEl>
                                          <p:spTgt spid="11"/>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dissolve">
                                      <p:cBhvr>
                                        <p:cTn id="13" dur="500"/>
                                        <p:tgtEl>
                                          <p:spTgt spid="12"/>
                                        </p:tgtEl>
                                      </p:cBhvr>
                                    </p:animEffect>
                                  </p:childTnLst>
                                </p:cTn>
                              </p:par>
                              <p:par>
                                <p:cTn id="14" presetID="9" presetClass="entr" presetSubtype="0" fill="hold"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dissolve">
                                      <p:cBhvr>
                                        <p:cTn id="16" dur="500"/>
                                        <p:tgtEl>
                                          <p:spTgt spid="14"/>
                                        </p:tgtEl>
                                      </p:cBhvr>
                                    </p:animEffect>
                                  </p:childTnLst>
                                </p:cTn>
                              </p:par>
                              <p:par>
                                <p:cTn id="17" presetID="9"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dissolve">
                                      <p:cBhvr>
                                        <p:cTn id="19" dur="500"/>
                                        <p:tgtEl>
                                          <p:spTgt spid="16"/>
                                        </p:tgtEl>
                                      </p:cBhvr>
                                    </p:animEffect>
                                  </p:childTnLst>
                                </p:cTn>
                              </p:par>
                              <p:par>
                                <p:cTn id="20" presetID="9" presetClass="entr" presetSubtype="0" fill="hold"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dissolve">
                                      <p:cBhvr>
                                        <p:cTn id="22" dur="500"/>
                                        <p:tgtEl>
                                          <p:spTgt spid="1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animEffect transition="in" filter="dissolve">
                                      <p:cBhvr>
                                        <p:cTn id="25" dur="500"/>
                                        <p:tgtEl>
                                          <p:spTgt spid="33"/>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dissolve">
                                      <p:cBhvr>
                                        <p:cTn id="28" dur="500"/>
                                        <p:tgtEl>
                                          <p:spTgt spid="38"/>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dissolve">
                                      <p:cBhvr>
                                        <p:cTn id="31" dur="500"/>
                                        <p:tgtEl>
                                          <p:spTgt spid="39"/>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dissolve">
                                      <p:cBhvr>
                                        <p:cTn id="34" dur="500"/>
                                        <p:tgtEl>
                                          <p:spTgt spid="40"/>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dissolve">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41"/>
                                        </p:tgtEl>
                                        <p:attrNameLst>
                                          <p:attrName>style.visibility</p:attrName>
                                        </p:attrNameLst>
                                      </p:cBhvr>
                                      <p:to>
                                        <p:strVal val="visible"/>
                                      </p:to>
                                    </p:set>
                                    <p:animEffect transition="in" filter="dissolve">
                                      <p:cBhvr>
                                        <p:cTn id="42" dur="500"/>
                                        <p:tgtEl>
                                          <p:spTgt spid="41"/>
                                        </p:tgtEl>
                                      </p:cBhvr>
                                    </p:animEffect>
                                  </p:childTnLst>
                                </p:cTn>
                              </p:par>
                              <p:par>
                                <p:cTn id="43" presetID="9" presetClass="entr" presetSubtype="0" fill="hold" grpId="0" nodeType="withEffect">
                                  <p:stCondLst>
                                    <p:cond delay="0"/>
                                  </p:stCondLst>
                                  <p:childTnLst>
                                    <p:set>
                                      <p:cBhvr>
                                        <p:cTn id="44" dur="1" fill="hold">
                                          <p:stCondLst>
                                            <p:cond delay="0"/>
                                          </p:stCondLst>
                                        </p:cTn>
                                        <p:tgtEl>
                                          <p:spTgt spid="43"/>
                                        </p:tgtEl>
                                        <p:attrNameLst>
                                          <p:attrName>style.visibility</p:attrName>
                                        </p:attrNameLst>
                                      </p:cBhvr>
                                      <p:to>
                                        <p:strVal val="visible"/>
                                      </p:to>
                                    </p:set>
                                    <p:animEffect transition="in" filter="dissolve">
                                      <p:cBhvr>
                                        <p:cTn id="45" dur="500"/>
                                        <p:tgtEl>
                                          <p:spTgt spid="43"/>
                                        </p:tgtEl>
                                      </p:cBhvr>
                                    </p:animEffect>
                                  </p:childTnLst>
                                </p:cTn>
                              </p:par>
                              <p:par>
                                <p:cTn id="46" presetID="9" presetClass="entr" presetSubtype="0" fill="hold" nodeType="withEffect">
                                  <p:stCondLst>
                                    <p:cond delay="0"/>
                                  </p:stCondLst>
                                  <p:childTnLst>
                                    <p:set>
                                      <p:cBhvr>
                                        <p:cTn id="47" dur="1" fill="hold">
                                          <p:stCondLst>
                                            <p:cond delay="0"/>
                                          </p:stCondLst>
                                        </p:cTn>
                                        <p:tgtEl>
                                          <p:spTgt spid="44"/>
                                        </p:tgtEl>
                                        <p:attrNameLst>
                                          <p:attrName>style.visibility</p:attrName>
                                        </p:attrNameLst>
                                      </p:cBhvr>
                                      <p:to>
                                        <p:strVal val="visible"/>
                                      </p:to>
                                    </p:set>
                                    <p:animEffect transition="in" filter="dissolve">
                                      <p:cBhvr>
                                        <p:cTn id="4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33" grpId="0" animBg="1"/>
      <p:bldP spid="38" grpId="0"/>
      <p:bldP spid="39" grpId="0"/>
      <p:bldP spid="40" grpId="0"/>
      <p:bldP spid="41" grpId="0"/>
      <p:bldP spid="43"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6D22F896-40B5-4ADD-8801-0D06FADFA095}" type="slidenum">
              <a:rPr lang="en-US" smtClean="0"/>
              <a:t>8</a:t>
            </a:fld>
            <a:endParaRPr lang="en-US" dirty="0"/>
          </a:p>
        </p:txBody>
      </p:sp>
      <p:sp>
        <p:nvSpPr>
          <p:cNvPr id="6" name="Titre 1"/>
          <p:cNvSpPr>
            <a:spLocks noGrp="1"/>
          </p:cNvSpPr>
          <p:nvPr>
            <p:ph type="title"/>
          </p:nvPr>
        </p:nvSpPr>
        <p:spPr>
          <a:xfrm>
            <a:off x="363926" y="338445"/>
            <a:ext cx="10820400" cy="450234"/>
          </a:xfrm>
        </p:spPr>
        <p:txBody>
          <a:bodyPr anchor="ctr">
            <a:normAutofit fontScale="90000"/>
          </a:bodyPr>
          <a:lstStyle/>
          <a:p>
            <a:pPr marL="514350" indent="-514350">
              <a:lnSpc>
                <a:spcPct val="150000"/>
              </a:lnSpc>
              <a:buFont typeface="+mj-lt"/>
              <a:buAutoNum type="arabicPeriod" startAt="3"/>
            </a:pPr>
            <a:r>
              <a:rPr lang="fr-FR" sz="1900" b="1" dirty="0" smtClean="0"/>
              <a:t>Les notions théoriques : </a:t>
            </a:r>
            <a:r>
              <a:rPr lang="fr-FR" sz="1900" b="1" i="1" dirty="0" smtClean="0"/>
              <a:t>Le consensus</a:t>
            </a:r>
            <a:endParaRPr lang="fr-FR" sz="1900" b="1" dirty="0"/>
          </a:p>
        </p:txBody>
      </p:sp>
      <p:sp>
        <p:nvSpPr>
          <p:cNvPr id="8" name="ZoneTexte 7"/>
          <p:cNvSpPr txBox="1"/>
          <p:nvPr/>
        </p:nvSpPr>
        <p:spPr>
          <a:xfrm>
            <a:off x="744111" y="2631034"/>
            <a:ext cx="5396948" cy="1754326"/>
          </a:xfrm>
          <a:prstGeom prst="rect">
            <a:avLst/>
          </a:prstGeom>
          <a:noFill/>
        </p:spPr>
        <p:txBody>
          <a:bodyPr wrap="square" rtlCol="0" anchor="ctr">
            <a:spAutoFit/>
          </a:bodyPr>
          <a:lstStyle/>
          <a:p>
            <a:pPr marL="285750" indent="-285750">
              <a:lnSpc>
                <a:spcPct val="150000"/>
              </a:lnSpc>
              <a:buFontTx/>
              <a:buChar char="-"/>
            </a:pPr>
            <a:r>
              <a:rPr lang="fr-FR" dirty="0" smtClean="0"/>
              <a:t>Acquiescement</a:t>
            </a:r>
          </a:p>
          <a:p>
            <a:pPr marL="285750" indent="-285750">
              <a:lnSpc>
                <a:spcPct val="150000"/>
              </a:lnSpc>
              <a:buFontTx/>
              <a:buChar char="-"/>
            </a:pPr>
            <a:r>
              <a:rPr lang="fr-FR" dirty="0" smtClean="0"/>
              <a:t>Abstention</a:t>
            </a:r>
          </a:p>
          <a:p>
            <a:pPr marL="285750" indent="-285750">
              <a:lnSpc>
                <a:spcPct val="150000"/>
              </a:lnSpc>
              <a:buFontTx/>
              <a:buChar char="-"/>
            </a:pPr>
            <a:r>
              <a:rPr lang="fr-FR" dirty="0"/>
              <a:t>R</a:t>
            </a:r>
            <a:r>
              <a:rPr lang="fr-FR" dirty="0" smtClean="0"/>
              <a:t>éserve</a:t>
            </a:r>
          </a:p>
          <a:p>
            <a:pPr marL="285750" indent="-285750">
              <a:lnSpc>
                <a:spcPct val="150000"/>
              </a:lnSpc>
              <a:buFontTx/>
              <a:buChar char="-"/>
            </a:pPr>
            <a:r>
              <a:rPr lang="fr-FR" dirty="0"/>
              <a:t>B</a:t>
            </a:r>
            <a:r>
              <a:rPr lang="fr-FR" dirty="0" smtClean="0"/>
              <a:t>locage</a:t>
            </a:r>
            <a:endParaRPr lang="fr-FR" dirty="0"/>
          </a:p>
        </p:txBody>
      </p:sp>
      <p:sp>
        <p:nvSpPr>
          <p:cNvPr id="10" name="ZoneTexte 9"/>
          <p:cNvSpPr txBox="1"/>
          <p:nvPr/>
        </p:nvSpPr>
        <p:spPr>
          <a:xfrm>
            <a:off x="7438653" y="3411156"/>
            <a:ext cx="5012871" cy="369332"/>
          </a:xfrm>
          <a:prstGeom prst="rect">
            <a:avLst/>
          </a:prstGeom>
          <a:noFill/>
          <a:ln>
            <a:noFill/>
          </a:ln>
        </p:spPr>
        <p:txBody>
          <a:bodyPr wrap="square" rtlCol="0" anchor="ctr">
            <a:spAutoFit/>
          </a:bodyPr>
          <a:lstStyle/>
          <a:p>
            <a:r>
              <a:rPr lang="fr-FR" dirty="0" smtClean="0"/>
              <a:t>=  outil d’évolution de la pratique</a:t>
            </a:r>
            <a:endParaRPr lang="fr-FR" dirty="0"/>
          </a:p>
        </p:txBody>
      </p:sp>
      <p:cxnSp>
        <p:nvCxnSpPr>
          <p:cNvPr id="11" name="Connecteur droit 10"/>
          <p:cNvCxnSpPr/>
          <p:nvPr/>
        </p:nvCxnSpPr>
        <p:spPr>
          <a:xfrm flipH="1">
            <a:off x="6834874" y="1360558"/>
            <a:ext cx="1384" cy="362125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409885" y="1907759"/>
            <a:ext cx="6123792" cy="507831"/>
          </a:xfrm>
          <a:prstGeom prst="rect">
            <a:avLst/>
          </a:prstGeom>
          <a:noFill/>
          <a:ln>
            <a:solidFill>
              <a:schemeClr val="tx1"/>
            </a:solidFill>
          </a:ln>
        </p:spPr>
        <p:txBody>
          <a:bodyPr wrap="none" rtlCol="0" anchor="ctr">
            <a:spAutoFit/>
          </a:bodyPr>
          <a:lstStyle/>
          <a:p>
            <a:pPr algn="ctr">
              <a:lnSpc>
                <a:spcPct val="150000"/>
              </a:lnSpc>
            </a:pPr>
            <a:r>
              <a:rPr lang="fr-FR" dirty="0"/>
              <a:t>4 attitudes possibles d’expression des professionnels : </a:t>
            </a:r>
          </a:p>
        </p:txBody>
      </p:sp>
      <p:sp>
        <p:nvSpPr>
          <p:cNvPr id="2" name="ZoneTexte 1"/>
          <p:cNvSpPr txBox="1"/>
          <p:nvPr/>
        </p:nvSpPr>
        <p:spPr>
          <a:xfrm>
            <a:off x="7438653" y="2388531"/>
            <a:ext cx="2997937" cy="369332"/>
          </a:xfrm>
          <a:prstGeom prst="rect">
            <a:avLst/>
          </a:prstGeom>
          <a:noFill/>
        </p:spPr>
        <p:txBody>
          <a:bodyPr wrap="none" rtlCol="0" anchor="ctr">
            <a:spAutoFit/>
          </a:bodyPr>
          <a:lstStyle/>
          <a:p>
            <a:r>
              <a:rPr lang="fr-FR" dirty="0" smtClean="0"/>
              <a:t>=  outil formel ou informel</a:t>
            </a:r>
            <a:endParaRPr lang="fr-FR" dirty="0"/>
          </a:p>
        </p:txBody>
      </p:sp>
    </p:spTree>
    <p:extLst>
      <p:ext uri="{BB962C8B-B14F-4D97-AF65-F5344CB8AC3E}">
        <p14:creationId xmlns:p14="http://schemas.microsoft.com/office/powerpoint/2010/main" val="1666173428"/>
      </p:ext>
    </p:extLst>
  </p:cSld>
  <p:clrMapOvr>
    <a:masterClrMapping/>
  </p:clrMapOvr>
  <mc:AlternateContent xmlns:mc="http://schemas.openxmlformats.org/markup-compatibility/2006" xmlns:p14="http://schemas.microsoft.com/office/powerpoint/2010/main">
    <mc:Choice Requires="p14">
      <p:transition spd="slow" p14:dur="2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9"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dissolv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dissolve">
                                      <p:cBhvr>
                                        <p:cTn id="15" dur="500"/>
                                        <p:tgtEl>
                                          <p:spTgt spid="11"/>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dissolve">
                                      <p:cBhvr>
                                        <p:cTn id="18" dur="500"/>
                                        <p:tgtEl>
                                          <p:spTgt spid="2"/>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dissolve">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7"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63926" y="326231"/>
            <a:ext cx="10820400" cy="474662"/>
          </a:xfrm>
        </p:spPr>
        <p:txBody>
          <a:bodyPr anchor="ctr">
            <a:normAutofit fontScale="90000"/>
          </a:bodyPr>
          <a:lstStyle/>
          <a:p>
            <a:pPr marL="514350" indent="-514350">
              <a:lnSpc>
                <a:spcPct val="150000"/>
              </a:lnSpc>
              <a:buFont typeface="+mj-lt"/>
              <a:buAutoNum type="arabicPeriod" startAt="4"/>
            </a:pPr>
            <a:r>
              <a:rPr lang="fr-FR" sz="1900" b="1" dirty="0" smtClean="0"/>
              <a:t>Présentation des données : GÉNÉRALITÉS</a:t>
            </a:r>
            <a:endParaRPr lang="fr-FR" sz="1900" b="1" dirty="0"/>
          </a:p>
        </p:txBody>
      </p:sp>
      <p:sp>
        <p:nvSpPr>
          <p:cNvPr id="4" name="Espace réservé du numéro de diapositive 3"/>
          <p:cNvSpPr>
            <a:spLocks noGrp="1"/>
          </p:cNvSpPr>
          <p:nvPr>
            <p:ph type="sldNum" sz="quarter" idx="12"/>
          </p:nvPr>
        </p:nvSpPr>
        <p:spPr/>
        <p:txBody>
          <a:bodyPr/>
          <a:lstStyle/>
          <a:p>
            <a:fld id="{6D22F896-40B5-4ADD-8801-0D06FADFA095}" type="slidenum">
              <a:rPr lang="en-US" smtClean="0"/>
              <a:t>9</a:t>
            </a:fld>
            <a:endParaRPr lang="en-US" dirty="0"/>
          </a:p>
        </p:txBody>
      </p:sp>
      <p:sp>
        <p:nvSpPr>
          <p:cNvPr id="3" name="ZoneTexte 2"/>
          <p:cNvSpPr txBox="1"/>
          <p:nvPr/>
        </p:nvSpPr>
        <p:spPr>
          <a:xfrm>
            <a:off x="1132057" y="1301522"/>
            <a:ext cx="3241762" cy="1938992"/>
          </a:xfrm>
          <a:prstGeom prst="rect">
            <a:avLst/>
          </a:prstGeom>
          <a:noFill/>
          <a:ln>
            <a:solidFill>
              <a:schemeClr val="tx1"/>
            </a:solidFill>
          </a:ln>
        </p:spPr>
        <p:txBody>
          <a:bodyPr wrap="square" rtlCol="0" anchor="ctr">
            <a:spAutoFit/>
          </a:bodyPr>
          <a:lstStyle/>
          <a:p>
            <a:pPr algn="ctr">
              <a:lnSpc>
                <a:spcPct val="150000"/>
              </a:lnSpc>
            </a:pPr>
            <a:r>
              <a:rPr lang="fr-FR" sz="1600" b="1" dirty="0" smtClean="0"/>
              <a:t>Questionnaire :</a:t>
            </a:r>
          </a:p>
          <a:p>
            <a:pPr marL="285750" indent="-285750">
              <a:lnSpc>
                <a:spcPct val="150000"/>
              </a:lnSpc>
              <a:buFont typeface="Arial" charset="0"/>
              <a:buChar char="•"/>
            </a:pPr>
            <a:r>
              <a:rPr lang="fr-FR" sz="1600" dirty="0" smtClean="0"/>
              <a:t>21% chirurgiens</a:t>
            </a:r>
          </a:p>
          <a:p>
            <a:pPr marL="285750" indent="-285750">
              <a:lnSpc>
                <a:spcPct val="150000"/>
              </a:lnSpc>
              <a:buFont typeface="Arial" charset="0"/>
              <a:buChar char="•"/>
            </a:pPr>
            <a:r>
              <a:rPr lang="fr-FR" sz="1600" dirty="0" smtClean="0"/>
              <a:t>64% IBODE</a:t>
            </a:r>
          </a:p>
          <a:p>
            <a:pPr marL="285750" indent="-285750">
              <a:lnSpc>
                <a:spcPct val="150000"/>
              </a:lnSpc>
              <a:buFont typeface="Arial" charset="0"/>
              <a:buChar char="•"/>
            </a:pPr>
            <a:r>
              <a:rPr lang="fr-FR" sz="1600" dirty="0" smtClean="0"/>
              <a:t>8% anesthésistes</a:t>
            </a:r>
          </a:p>
          <a:p>
            <a:pPr marL="285750" indent="-285750">
              <a:lnSpc>
                <a:spcPct val="150000"/>
              </a:lnSpc>
              <a:buFont typeface="Arial" charset="0"/>
              <a:buChar char="•"/>
            </a:pPr>
            <a:r>
              <a:rPr lang="fr-FR" sz="1600" dirty="0" smtClean="0"/>
              <a:t>7% IADE</a:t>
            </a:r>
            <a:endParaRPr lang="fr-FR" sz="1600" dirty="0"/>
          </a:p>
        </p:txBody>
      </p:sp>
      <p:sp>
        <p:nvSpPr>
          <p:cNvPr id="5" name="ZoneTexte 4"/>
          <p:cNvSpPr txBox="1"/>
          <p:nvPr/>
        </p:nvSpPr>
        <p:spPr>
          <a:xfrm>
            <a:off x="3310150" y="3741143"/>
            <a:ext cx="4927952" cy="1569660"/>
          </a:xfrm>
          <a:prstGeom prst="rect">
            <a:avLst/>
          </a:prstGeom>
          <a:noFill/>
          <a:ln>
            <a:solidFill>
              <a:schemeClr val="tx1"/>
            </a:solidFill>
          </a:ln>
        </p:spPr>
        <p:txBody>
          <a:bodyPr wrap="none" rtlCol="0">
            <a:spAutoFit/>
          </a:bodyPr>
          <a:lstStyle/>
          <a:p>
            <a:pPr algn="ctr">
              <a:lnSpc>
                <a:spcPct val="150000"/>
              </a:lnSpc>
            </a:pPr>
            <a:r>
              <a:rPr lang="fr-FR" sz="1600" b="1" dirty="0" smtClean="0"/>
              <a:t>Genre musical :</a:t>
            </a:r>
          </a:p>
          <a:p>
            <a:pPr marL="285750" indent="-285750">
              <a:lnSpc>
                <a:spcPct val="150000"/>
              </a:lnSpc>
              <a:buFont typeface="Arial" charset="0"/>
              <a:buChar char="•"/>
            </a:pPr>
            <a:r>
              <a:rPr lang="fr-FR" sz="1600" dirty="0" smtClean="0"/>
              <a:t>De tous types</a:t>
            </a:r>
          </a:p>
          <a:p>
            <a:pPr marL="285750" indent="-285750">
              <a:lnSpc>
                <a:spcPct val="150000"/>
              </a:lnSpc>
              <a:buFont typeface="Arial" charset="0"/>
              <a:buChar char="•"/>
            </a:pPr>
            <a:r>
              <a:rPr lang="fr-FR" sz="1600" dirty="0" smtClean="0"/>
              <a:t>Dans toutes les spécialités</a:t>
            </a:r>
          </a:p>
          <a:p>
            <a:pPr marL="285750" indent="-285750">
              <a:lnSpc>
                <a:spcPct val="150000"/>
              </a:lnSpc>
              <a:buFont typeface="Arial" charset="0"/>
              <a:buChar char="•"/>
            </a:pPr>
            <a:r>
              <a:rPr lang="fr-FR" sz="1600" dirty="0" smtClean="0"/>
              <a:t>Apaisant ou stimulant selon les professionnels</a:t>
            </a:r>
          </a:p>
        </p:txBody>
      </p:sp>
      <p:sp>
        <p:nvSpPr>
          <p:cNvPr id="6" name="ZoneTexte 5"/>
          <p:cNvSpPr txBox="1"/>
          <p:nvPr/>
        </p:nvSpPr>
        <p:spPr>
          <a:xfrm>
            <a:off x="7037000" y="1301522"/>
            <a:ext cx="3407163" cy="1938992"/>
          </a:xfrm>
          <a:prstGeom prst="rect">
            <a:avLst/>
          </a:prstGeom>
          <a:noFill/>
          <a:ln>
            <a:solidFill>
              <a:schemeClr val="tx1"/>
            </a:solidFill>
          </a:ln>
        </p:spPr>
        <p:txBody>
          <a:bodyPr wrap="square" rtlCol="0" anchor="ctr">
            <a:spAutoFit/>
          </a:bodyPr>
          <a:lstStyle/>
          <a:p>
            <a:pPr algn="ctr">
              <a:lnSpc>
                <a:spcPct val="150000"/>
              </a:lnSpc>
            </a:pPr>
            <a:r>
              <a:rPr lang="fr-FR" sz="1600" b="1" dirty="0" smtClean="0"/>
              <a:t>Entretiens :</a:t>
            </a:r>
          </a:p>
          <a:p>
            <a:pPr marL="285750" indent="-285750">
              <a:lnSpc>
                <a:spcPct val="150000"/>
              </a:lnSpc>
              <a:buFont typeface="Arial" charset="0"/>
              <a:buChar char="•"/>
            </a:pPr>
            <a:r>
              <a:rPr lang="fr-FR" sz="1600" dirty="0"/>
              <a:t>2</a:t>
            </a:r>
            <a:r>
              <a:rPr lang="fr-FR" sz="1600" dirty="0" smtClean="0"/>
              <a:t> IADE</a:t>
            </a:r>
          </a:p>
          <a:p>
            <a:pPr marL="285750" indent="-285750">
              <a:lnSpc>
                <a:spcPct val="150000"/>
              </a:lnSpc>
              <a:buFont typeface="Arial" charset="0"/>
              <a:buChar char="•"/>
            </a:pPr>
            <a:r>
              <a:rPr lang="fr-FR" sz="1600" dirty="0"/>
              <a:t>2</a:t>
            </a:r>
            <a:r>
              <a:rPr lang="fr-FR" sz="1600" dirty="0" smtClean="0"/>
              <a:t> IBODE</a:t>
            </a:r>
          </a:p>
          <a:p>
            <a:pPr marL="285750" indent="-285750">
              <a:lnSpc>
                <a:spcPct val="150000"/>
              </a:lnSpc>
              <a:buFont typeface="Arial" charset="0"/>
              <a:buChar char="•"/>
            </a:pPr>
            <a:r>
              <a:rPr lang="fr-FR" sz="1600" dirty="0"/>
              <a:t>2</a:t>
            </a:r>
            <a:r>
              <a:rPr lang="fr-FR" sz="1600" dirty="0" smtClean="0"/>
              <a:t> CHIR </a:t>
            </a:r>
            <a:endParaRPr lang="fr-FR" sz="1600" dirty="0"/>
          </a:p>
          <a:p>
            <a:pPr marL="285750" indent="-285750">
              <a:lnSpc>
                <a:spcPct val="150000"/>
              </a:lnSpc>
              <a:buFont typeface="Arial" charset="0"/>
              <a:buChar char="•"/>
            </a:pPr>
            <a:r>
              <a:rPr lang="fr-FR" sz="1600" dirty="0"/>
              <a:t>2</a:t>
            </a:r>
            <a:r>
              <a:rPr lang="fr-FR" sz="1600" dirty="0" smtClean="0"/>
              <a:t> ANESTH</a:t>
            </a:r>
            <a:endParaRPr lang="fr-FR" sz="1600" dirty="0"/>
          </a:p>
        </p:txBody>
      </p:sp>
    </p:spTree>
    <p:extLst>
      <p:ext uri="{BB962C8B-B14F-4D97-AF65-F5344CB8AC3E}">
        <p14:creationId xmlns:p14="http://schemas.microsoft.com/office/powerpoint/2010/main" val="823760340"/>
      </p:ext>
    </p:extLst>
  </p:cSld>
  <p:clrMapOvr>
    <a:masterClrMapping/>
  </p:clrMapOvr>
  <mc:AlternateContent xmlns:mc="http://schemas.openxmlformats.org/markup-compatibility/2006" xmlns:p14="http://schemas.microsoft.com/office/powerpoint/2010/main">
    <mc:Choice Requires="p14">
      <p:transition spd="slow" p14:dur="2000">
        <p14:shred pattern="rectangle" dir="ou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ssolve">
                                      <p:cBhvr>
                                        <p:cTn id="7" dur="500"/>
                                        <p:tgtEl>
                                          <p:spTgt spid="3"/>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ssolv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theme/theme1.xml><?xml version="1.0" encoding="utf-8"?>
<a:theme xmlns:a="http://schemas.openxmlformats.org/drawingml/2006/main" name="Traînée de condensation">
  <a:themeElements>
    <a:clrScheme name="Traînée de condensation">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Traînée de condensation">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înée de condensation">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15526</TotalTime>
  <Words>1732</Words>
  <Application>Microsoft Office PowerPoint</Application>
  <PresentationFormat>Grand écran</PresentationFormat>
  <Paragraphs>293</Paragraphs>
  <Slides>15</Slides>
  <Notes>14</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15</vt:i4>
      </vt:variant>
    </vt:vector>
  </HeadingPairs>
  <TitlesOfParts>
    <vt:vector size="20" baseType="lpstr">
      <vt:lpstr>Arial</vt:lpstr>
      <vt:lpstr>Calibri</vt:lpstr>
      <vt:lpstr>Century Gothic</vt:lpstr>
      <vt:lpstr>Mangal</vt:lpstr>
      <vt:lpstr>Traînée de condensation</vt:lpstr>
      <vt:lpstr>La musique comme instrument chirurgical</vt:lpstr>
      <vt:lpstr>Plan</vt:lpstr>
      <vt:lpstr>Introduction : « pourquoi et comment ? »</vt:lpstr>
      <vt:lpstr>Problématique</vt:lpstr>
      <vt:lpstr>Les notions théoriques : la musique &amp; ses effets</vt:lpstr>
      <vt:lpstr>Présentation PowerPoint</vt:lpstr>
      <vt:lpstr>Les notions théoriques : compétences professionnelles &amp; performances</vt:lpstr>
      <vt:lpstr>Les notions théoriques : Le consensus</vt:lpstr>
      <vt:lpstr>Présentation des données : GÉNÉRALITÉS</vt:lpstr>
      <vt:lpstr>Présentation PowerPoint</vt:lpstr>
      <vt:lpstr>Présentation des données : retentissements sur les performances</vt:lpstr>
      <vt:lpstr>Présentation des données : DÉCISIONNAIRE ET CONSENSUS DANS LA PRATIQUE</vt:lpstr>
      <vt:lpstr>Analyse des résultats et Conclusion</vt:lpstr>
      <vt:lpstr>Analyse des résultats et Conclusion</vt:lpstr>
      <vt:lpstr>Merci de votre attention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musique comme instrument chirurgical</dc:title>
  <dc:creator>Utilisateur de Microsoft Office</dc:creator>
  <cp:lastModifiedBy>HP Inc.</cp:lastModifiedBy>
  <cp:revision>221</cp:revision>
  <cp:lastPrinted>2019-03-09T15:40:09Z</cp:lastPrinted>
  <dcterms:created xsi:type="dcterms:W3CDTF">2018-12-06T12:49:10Z</dcterms:created>
  <dcterms:modified xsi:type="dcterms:W3CDTF">2019-10-05T16:15:17Z</dcterms:modified>
</cp:coreProperties>
</file>