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notesMasterIdLst>
    <p:notesMasterId r:id="rId24"/>
  </p:notesMasterIdLst>
  <p:sldIdLst>
    <p:sldId id="284" r:id="rId2"/>
    <p:sldId id="282" r:id="rId3"/>
    <p:sldId id="272" r:id="rId4"/>
    <p:sldId id="274" r:id="rId5"/>
    <p:sldId id="275" r:id="rId6"/>
    <p:sldId id="259" r:id="rId7"/>
    <p:sldId id="276" r:id="rId8"/>
    <p:sldId id="277" r:id="rId9"/>
    <p:sldId id="279" r:id="rId10"/>
    <p:sldId id="283" r:id="rId11"/>
    <p:sldId id="278" r:id="rId12"/>
    <p:sldId id="280" r:id="rId13"/>
    <p:sldId id="258" r:id="rId14"/>
    <p:sldId id="271" r:id="rId15"/>
    <p:sldId id="261" r:id="rId16"/>
    <p:sldId id="262" r:id="rId17"/>
    <p:sldId id="286" r:id="rId18"/>
    <p:sldId id="281" r:id="rId19"/>
    <p:sldId id="264" r:id="rId20"/>
    <p:sldId id="265" r:id="rId21"/>
    <p:sldId id="285" r:id="rId22"/>
    <p:sldId id="27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88452" autoAdjust="0"/>
  </p:normalViewPr>
  <p:slideViewPr>
    <p:cSldViewPr snapToGrid="0" snapToObjects="1">
      <p:cViewPr varScale="1">
        <p:scale>
          <a:sx n="87" d="100"/>
          <a:sy n="87" d="100"/>
        </p:scale>
        <p:origin x="466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A72B6-ECFE-4819-A5D6-4DD68CEEE517}" type="datetimeFigureOut">
              <a:rPr lang="fr-FR" smtClean="0"/>
              <a:t>04/10/2019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C01B8-CE46-4657-9BCA-6B80A38BD9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896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C01B8-CE46-4657-9BCA-6B80A38BD96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627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C01B8-CE46-4657-9BCA-6B80A38BD96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6768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3F42-53C1-4132-8BA6-0813C97FD89D}" type="datetime1">
              <a:rPr lang="en-US" smtClean="0"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606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02A3-DC32-4284-A6D5-DA4B80AA778A}" type="datetime1">
              <a:rPr lang="en-US" smtClean="0"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862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0D2A-8FBE-4864-AC47-A9437D349841}" type="datetime1">
              <a:rPr lang="en-US" smtClean="0"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797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61A5-FEEB-433E-8429-1CBF6999E7C3}" type="datetime1">
              <a:rPr lang="en-US" smtClean="0"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358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88F9-EEC6-433A-9FF4-9E57498D8739}" type="datetime1">
              <a:rPr lang="en-US" smtClean="0"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789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3878-02FF-48F3-8B78-4FCBD7451DEE}" type="datetime1">
              <a:rPr lang="en-US" smtClean="0"/>
              <a:t>10/4/2019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84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30553-CEF7-47AD-B40E-E59DE6AC7640}" type="datetime1">
              <a:rPr lang="en-US" smtClean="0"/>
              <a:t>10/4/2019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762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67F9-FF5B-4FC5-B1D8-2B94F0DEA3B5}" type="datetime1">
              <a:rPr lang="en-US" smtClean="0"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412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347DB-0A42-4A77-B2D6-FFB5684C380E}" type="datetime1">
              <a:rPr lang="en-US" smtClean="0"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73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8C39-6696-4F0D-BD7C-39274D991C15}" type="datetime1">
              <a:rPr lang="en-US" smtClean="0"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938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CE80-A5A0-4DCA-87DE-8EB10B8C9C0D}" type="datetime1">
              <a:rPr lang="en-US" smtClean="0"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728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52B7-A8CA-4F56-92CA-330C46CE1B44}" type="datetime1">
              <a:rPr lang="en-US" smtClean="0"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93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9C2F3-235D-43EB-91EC-A6E6B60BAA60}" type="datetime1">
              <a:rPr lang="en-US" smtClean="0"/>
              <a:t>10/4/2019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622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26B4-A546-4982-A967-EF610471EC43}" type="datetime1">
              <a:rPr lang="en-US" smtClean="0"/>
              <a:t>10/4/2019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230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A39E6-F27B-4DF5-91F5-79158D165527}" type="datetime1">
              <a:rPr lang="en-US" smtClean="0"/>
              <a:t>10/4/2019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07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BB9BB-1643-4401-A06F-F561584FAD24}" type="datetime1">
              <a:rPr lang="en-US" smtClean="0"/>
              <a:t>10/4/2019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75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A15B-D1D5-42C6-BEDD-1C1DF120EE7E}" type="datetime1">
              <a:rPr lang="en-US" smtClean="0"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040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88512B4-1A9E-427C-ACDC-A20DD5639B3F}" type="datetime1">
              <a:rPr lang="en-US" smtClean="0"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3279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sf2h.net/wp-content/uploads/2015/05/SF2H_recommandations_qualite-de-l-air-au-bloc-operatoire-et-autres-secteurs-interventionnels-2015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755374"/>
            <a:ext cx="9749608" cy="1977887"/>
          </a:xfrm>
        </p:spPr>
        <p:txBody>
          <a:bodyPr>
            <a:noAutofit/>
          </a:bodyPr>
          <a:lstStyle/>
          <a:p>
            <a:pPr algn="ctr"/>
            <a:r>
              <a:rPr lang="fr-FR" sz="5400" dirty="0" smtClean="0"/>
              <a:t>On </a:t>
            </a:r>
            <a:r>
              <a:rPr lang="fr-FR" sz="5400" smtClean="0"/>
              <a:t>fume aussi au bloc opératoire !</a:t>
            </a:r>
            <a:endParaRPr lang="fr-FR" sz="5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8114" y="3210338"/>
            <a:ext cx="10803834" cy="2831023"/>
          </a:xfrm>
        </p:spPr>
        <p:txBody>
          <a:bodyPr>
            <a:normAutofit/>
          </a:bodyPr>
          <a:lstStyle/>
          <a:p>
            <a:pPr algn="ctr"/>
            <a:r>
              <a:rPr lang="fr-FR" sz="2400" dirty="0"/>
              <a:t>Les fumées </a:t>
            </a:r>
            <a:r>
              <a:rPr lang="fr-FR" sz="2400" dirty="0" smtClean="0"/>
              <a:t>opératoires,</a:t>
            </a:r>
            <a:endParaRPr lang="fr-FR" sz="2400" dirty="0"/>
          </a:p>
          <a:p>
            <a:pPr algn="ctr"/>
            <a:r>
              <a:rPr lang="fr-FR" sz="2400" dirty="0" smtClean="0"/>
              <a:t>un </a:t>
            </a:r>
            <a:r>
              <a:rPr lang="fr-FR" sz="2400" dirty="0"/>
              <a:t>risque à prendre en charge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r"/>
            <a:r>
              <a:rPr lang="fr-FR" dirty="0">
                <a:solidFill>
                  <a:schemeClr val="accent6"/>
                </a:solidFill>
              </a:rPr>
              <a:t>Soizic Cassez, </a:t>
            </a:r>
            <a:r>
              <a:rPr lang="fr-FR" dirty="0" err="1">
                <a:solidFill>
                  <a:schemeClr val="accent6"/>
                </a:solidFill>
              </a:rPr>
              <a:t>Eliette</a:t>
            </a:r>
            <a:r>
              <a:rPr lang="fr-FR" dirty="0">
                <a:solidFill>
                  <a:schemeClr val="accent6"/>
                </a:solidFill>
              </a:rPr>
              <a:t> </a:t>
            </a:r>
            <a:r>
              <a:rPr lang="fr-FR" dirty="0" err="1">
                <a:solidFill>
                  <a:schemeClr val="accent6"/>
                </a:solidFill>
              </a:rPr>
              <a:t>Araszkiewirz</a:t>
            </a:r>
            <a:r>
              <a:rPr lang="fr-FR" dirty="0">
                <a:solidFill>
                  <a:schemeClr val="accent6"/>
                </a:solidFill>
              </a:rPr>
              <a:t>, Perfecto </a:t>
            </a:r>
            <a:r>
              <a:rPr lang="fr-FR" dirty="0" err="1">
                <a:solidFill>
                  <a:schemeClr val="accent6"/>
                </a:solidFill>
              </a:rPr>
              <a:t>Seoane</a:t>
            </a:r>
            <a:r>
              <a:rPr lang="fr-FR" dirty="0">
                <a:solidFill>
                  <a:schemeClr val="accent6"/>
                </a:solidFill>
              </a:rPr>
              <a:t> Jiménez : IBODE</a:t>
            </a:r>
          </a:p>
          <a:p>
            <a:pPr algn="r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73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184" y="3612885"/>
            <a:ext cx="1704650" cy="2045579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2967490"/>
          </a:xfrm>
        </p:spPr>
        <p:txBody>
          <a:bodyPr>
            <a:normAutofit/>
          </a:bodyPr>
          <a:lstStyle/>
          <a:p>
            <a:r>
              <a:rPr lang="fr-FR" dirty="0" smtClean="0"/>
              <a:t>Quels sont les constituants des fumées susceptibles d’</a:t>
            </a:r>
            <a:r>
              <a:rPr lang="fr-FR" dirty="0"/>
              <a:t>ê</a:t>
            </a:r>
            <a:r>
              <a:rPr lang="fr-FR" dirty="0" smtClean="0"/>
              <a:t>tre dangereux pour le personnel exposé ?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3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360178"/>
              </p:ext>
            </p:extLst>
          </p:nvPr>
        </p:nvGraphicFramePr>
        <p:xfrm>
          <a:off x="815008" y="191805"/>
          <a:ext cx="8388627" cy="64056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9106">
                  <a:extLst>
                    <a:ext uri="{9D8B030D-6E8A-4147-A177-3AD203B41FA5}">
                      <a16:colId xmlns:a16="http://schemas.microsoft.com/office/drawing/2014/main" val="1019476429"/>
                    </a:ext>
                  </a:extLst>
                </a:gridCol>
                <a:gridCol w="1902092">
                  <a:extLst>
                    <a:ext uri="{9D8B030D-6E8A-4147-A177-3AD203B41FA5}">
                      <a16:colId xmlns:a16="http://schemas.microsoft.com/office/drawing/2014/main" val="1675553785"/>
                    </a:ext>
                  </a:extLst>
                </a:gridCol>
                <a:gridCol w="3977429">
                  <a:extLst>
                    <a:ext uri="{9D8B030D-6E8A-4147-A177-3AD203B41FA5}">
                      <a16:colId xmlns:a16="http://schemas.microsoft.com/office/drawing/2014/main" val="4232356299"/>
                    </a:ext>
                  </a:extLst>
                </a:gridCol>
              </a:tblGrid>
              <a:tr h="93131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Composants</a:t>
                      </a:r>
                      <a:endParaRPr lang="fr-FR" sz="2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1" marR="64691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Type de chirurgie</a:t>
                      </a:r>
                      <a:endParaRPr lang="fr-FR" sz="2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1" marR="64691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Concentrations mesurées</a:t>
                      </a:r>
                      <a:endParaRPr lang="fr-FR" sz="2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1" marR="64691" marT="0" marB="0"/>
                </a:tc>
                <a:extLst>
                  <a:ext uri="{0D108BD9-81ED-4DB2-BD59-A6C34878D82A}">
                    <a16:rowId xmlns:a16="http://schemas.microsoft.com/office/drawing/2014/main" val="1006049784"/>
                  </a:ext>
                </a:extLst>
              </a:tr>
              <a:tr h="153280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</a:rPr>
                        <a:t>Benzène</a:t>
                      </a:r>
                      <a:endParaRPr lang="fr-FR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1" marR="64691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Résection prostatique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Sinus </a:t>
                      </a:r>
                      <a:r>
                        <a:rPr lang="fr-FR" sz="1400" dirty="0" err="1">
                          <a:effectLst/>
                        </a:rPr>
                        <a:t>pilonidal</a:t>
                      </a:r>
                      <a:endParaRPr lang="fr-FR" sz="1400" dirty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Ablation de verrue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Chirurgies abdominales et variées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1" marR="64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71 </a:t>
                      </a:r>
                      <a:r>
                        <a:rPr lang="fr-FR" sz="1400" dirty="0" smtClean="0">
                          <a:effectLst/>
                        </a:rPr>
                        <a:t>µg/m</a:t>
                      </a:r>
                      <a:r>
                        <a:rPr lang="fr-FR" sz="1400" baseline="30000" dirty="0" smtClean="0">
                          <a:effectLst/>
                        </a:rPr>
                        <a:t>3</a:t>
                      </a:r>
                      <a:r>
                        <a:rPr lang="fr-FR" sz="1400" baseline="0" dirty="0" smtClean="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i="1" baseline="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0,0071 cm /m³</a:t>
                      </a:r>
                      <a:endParaRPr lang="fr-FR" sz="1400" i="1" baseline="30000" dirty="0" smtClean="0">
                        <a:effectLst/>
                        <a:latin typeface="+mj-lt"/>
                      </a:endParaRPr>
                    </a:p>
                  </a:txBody>
                  <a:tcPr marL="64691" marR="64691" marT="0" marB="0"/>
                </a:tc>
                <a:extLst>
                  <a:ext uri="{0D108BD9-81ED-4DB2-BD59-A6C34878D82A}">
                    <a16:rowId xmlns:a16="http://schemas.microsoft.com/office/drawing/2014/main" val="1173608541"/>
                  </a:ext>
                </a:extLst>
              </a:tr>
              <a:tr h="197075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</a:rPr>
                        <a:t>Toluène</a:t>
                      </a:r>
                      <a:endParaRPr lang="fr-FR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1" marR="64691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Résection prostatique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Sinus </a:t>
                      </a:r>
                      <a:r>
                        <a:rPr lang="fr-FR" sz="1400" dirty="0" err="1">
                          <a:effectLst/>
                        </a:rPr>
                        <a:t>pilonidal</a:t>
                      </a:r>
                      <a:endParaRPr lang="fr-FR" sz="1400" dirty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Ablation de verrue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Chirurgies abdominales et variées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Réduction mammaire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1" marR="64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460µg/m</a:t>
                      </a:r>
                      <a:r>
                        <a:rPr lang="fr-FR" sz="1400" baseline="30000" dirty="0" smtClean="0">
                          <a:effectLst/>
                        </a:rPr>
                        <a:t>3</a:t>
                      </a:r>
                      <a:r>
                        <a:rPr lang="fr-FR" sz="1400" baseline="0" dirty="0" smtClean="0">
                          <a:effectLst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i="1" baseline="0" dirty="0" smtClean="0">
                          <a:effectLst/>
                        </a:rPr>
                        <a:t>0,046 cm/m³</a:t>
                      </a:r>
                      <a:endParaRPr lang="fr-FR" sz="1400" i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1" marR="64691" marT="0" marB="0"/>
                </a:tc>
                <a:extLst>
                  <a:ext uri="{0D108BD9-81ED-4DB2-BD59-A6C34878D82A}">
                    <a16:rowId xmlns:a16="http://schemas.microsoft.com/office/drawing/2014/main" val="1708441661"/>
                  </a:ext>
                </a:extLst>
              </a:tr>
              <a:tr h="197075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2800" dirty="0" err="1">
                          <a:effectLst/>
                        </a:rPr>
                        <a:t>Éthylbenzène</a:t>
                      </a:r>
                      <a:endParaRPr lang="fr-FR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1" marR="64691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Résection prostatique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Sinus pilonidal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Ablation de verrue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Chirurgies abdominales et variées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Réduction mammaire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1" marR="64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36µg/m</a:t>
                      </a:r>
                      <a:r>
                        <a:rPr lang="fr-FR" sz="1400" baseline="30000" dirty="0" smtClean="0">
                          <a:effectLst/>
                        </a:rPr>
                        <a:t>3</a:t>
                      </a:r>
                      <a:r>
                        <a:rPr lang="fr-FR" sz="1400" baseline="0" dirty="0" smtClean="0">
                          <a:effectLst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i="1" baseline="0" dirty="0" smtClean="0">
                          <a:effectLst/>
                        </a:rPr>
                        <a:t>0,0036 cm/m³</a:t>
                      </a:r>
                      <a:endParaRPr lang="fr-FR" sz="1400" i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1" marR="64691" marT="0" marB="0"/>
                </a:tc>
                <a:extLst>
                  <a:ext uri="{0D108BD9-81ED-4DB2-BD59-A6C34878D82A}">
                    <a16:rowId xmlns:a16="http://schemas.microsoft.com/office/drawing/2014/main" val="53653230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</a:t>
            </a:r>
            <a:r>
              <a:rPr lang="fr-FR" dirty="0" smtClean="0"/>
              <a:t>es particules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550127"/>
            <a:ext cx="8596668" cy="4491236"/>
          </a:xfrm>
        </p:spPr>
        <p:txBody>
          <a:bodyPr>
            <a:normAutofit fontScale="77500" lnSpcReduction="20000"/>
          </a:bodyPr>
          <a:lstStyle/>
          <a:p>
            <a:r>
              <a:rPr lang="fr-FR" sz="2600" dirty="0" smtClean="0"/>
              <a:t>La taille des particules varient : </a:t>
            </a:r>
          </a:p>
          <a:p>
            <a:pPr lvl="2"/>
            <a:r>
              <a:rPr lang="fr-FR" sz="2100" dirty="0" smtClean="0"/>
              <a:t>De – de 10 nanomètres (nm = 10 -7 cm)</a:t>
            </a:r>
          </a:p>
          <a:p>
            <a:pPr lvl="2"/>
            <a:r>
              <a:rPr lang="fr-FR" sz="2100" dirty="0" smtClean="0"/>
              <a:t>Jusqu’à plus de 200 micromètres  ( µm = 10 -4 cm)</a:t>
            </a:r>
          </a:p>
          <a:p>
            <a:pPr lvl="1"/>
            <a:r>
              <a:rPr lang="fr-FR" sz="2100" dirty="0" smtClean="0"/>
              <a:t>Particules &gt;5µm : nez, larynx, trachée, bronches</a:t>
            </a:r>
          </a:p>
          <a:p>
            <a:pPr lvl="1"/>
            <a:r>
              <a:rPr lang="fr-FR" sz="2100" dirty="0" smtClean="0"/>
              <a:t>Particules &lt;5µm : bronchioles, alvéoles</a:t>
            </a:r>
          </a:p>
          <a:p>
            <a:pPr lvl="1"/>
            <a:endParaRPr lang="fr-FR" sz="2100" dirty="0" smtClean="0"/>
          </a:p>
          <a:p>
            <a:r>
              <a:rPr lang="fr-FR" dirty="0" smtClean="0"/>
              <a:t> </a:t>
            </a:r>
            <a:r>
              <a:rPr lang="fr-FR" sz="2400" dirty="0" smtClean="0"/>
              <a:t>Différence selon la technologie utilisée :</a:t>
            </a:r>
          </a:p>
          <a:p>
            <a:pPr lvl="1"/>
            <a:r>
              <a:rPr lang="fr-FR" sz="2100" dirty="0" smtClean="0"/>
              <a:t>BE : diamètre moyen &lt; 0,1 µm</a:t>
            </a:r>
          </a:p>
          <a:p>
            <a:pPr lvl="1"/>
            <a:r>
              <a:rPr lang="fr-FR" sz="2100" dirty="0" smtClean="0"/>
              <a:t>Laser : diamètre moyen de 0,3 µm</a:t>
            </a:r>
          </a:p>
          <a:p>
            <a:pPr lvl="1"/>
            <a:r>
              <a:rPr lang="fr-FR" sz="2100" dirty="0" smtClean="0"/>
              <a:t>Ultrasons : diamètre moyen de 0,35 à 6,5 µm</a:t>
            </a:r>
          </a:p>
          <a:p>
            <a:pPr lvl="1"/>
            <a:endParaRPr lang="fr-FR" sz="1600" dirty="0" smtClean="0"/>
          </a:p>
          <a:p>
            <a:r>
              <a:rPr lang="fr-FR" sz="2600" dirty="0"/>
              <a:t>La concentration particulaire </a:t>
            </a:r>
            <a:r>
              <a:rPr lang="fr-FR" sz="2600" i="1" dirty="0"/>
              <a:t>: </a:t>
            </a:r>
          </a:p>
          <a:p>
            <a:pPr lvl="1"/>
            <a:r>
              <a:rPr lang="fr-FR" sz="2100" i="1" dirty="0"/>
              <a:t>de 60 000 à plus de 1 million de particules par centimètre carré après cinq minutes d’utilisation du bistouri électrique</a:t>
            </a:r>
          </a:p>
          <a:p>
            <a:pPr marL="914400" lvl="2" indent="0">
              <a:buNone/>
            </a:pPr>
            <a:endParaRPr lang="fr-FR" dirty="0" smtClean="0"/>
          </a:p>
          <a:p>
            <a:pPr marL="914400" lvl="2" indent="0">
              <a:buNone/>
            </a:pPr>
            <a:endParaRPr lang="fr-FR" dirty="0" smtClean="0"/>
          </a:p>
          <a:p>
            <a:pPr marL="914400" lvl="2" indent="0">
              <a:buNone/>
            </a:pPr>
            <a:endParaRPr lang="fr-FR" dirty="0"/>
          </a:p>
          <a:p>
            <a:pPr marL="914400" lvl="2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93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FB0A2C-21D0-7148-9FD9-539104B8D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Répercussions sur la santé liées </a:t>
            </a:r>
            <a:r>
              <a:rPr lang="fr-FR" dirty="0" smtClean="0"/>
              <a:t>à l’inhalation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3F617C-8CFD-EF43-ACAE-50837832B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Les effets nocifs sur la santé de courte durée:</a:t>
            </a:r>
          </a:p>
          <a:p>
            <a:endParaRPr lang="fr-FR" sz="2000" dirty="0"/>
          </a:p>
          <a:p>
            <a:pPr lvl="1"/>
            <a:r>
              <a:rPr lang="fr-FR" sz="1800" dirty="0"/>
              <a:t>Des irritations des yeux, du nez et de la gorge;</a:t>
            </a:r>
          </a:p>
          <a:p>
            <a:pPr lvl="1"/>
            <a:r>
              <a:rPr lang="fr-FR" sz="1800" dirty="0"/>
              <a:t>Des maux de tête;</a:t>
            </a:r>
          </a:p>
          <a:p>
            <a:pPr lvl="1"/>
            <a:r>
              <a:rPr lang="fr-FR" sz="1800" dirty="0"/>
              <a:t>Des étourdissements, somnolence, fatigue;</a:t>
            </a:r>
          </a:p>
          <a:p>
            <a:pPr lvl="1"/>
            <a:r>
              <a:rPr lang="fr-FR" sz="1800" dirty="0"/>
              <a:t>Maux d’estomac, nausées, vomissements;</a:t>
            </a:r>
          </a:p>
          <a:p>
            <a:pPr lvl="1"/>
            <a:r>
              <a:rPr lang="fr-FR" sz="1800" dirty="0"/>
              <a:t>Une respiration rapide, oppression thoracique;</a:t>
            </a:r>
          </a:p>
          <a:p>
            <a:pPr lvl="1" algn="just"/>
            <a:r>
              <a:rPr lang="fr-FR" sz="1800" dirty="0"/>
              <a:t>Sécheresse </a:t>
            </a:r>
            <a:r>
              <a:rPr lang="fr-FR" sz="1800" dirty="0" smtClean="0"/>
              <a:t>buccale</a:t>
            </a:r>
          </a:p>
          <a:p>
            <a:pPr marL="0" indent="0" algn="just">
              <a:buNone/>
            </a:pPr>
            <a:endParaRPr lang="fr-FR" sz="2000" dirty="0" smtClean="0"/>
          </a:p>
          <a:p>
            <a:pPr lvl="1" algn="just"/>
            <a:endParaRPr lang="fr-FR" sz="1800" dirty="0"/>
          </a:p>
          <a:p>
            <a:pPr lvl="1" algn="just"/>
            <a:endParaRPr lang="fr-FR" sz="18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23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59FE9F-1D87-2E49-8936-134F3C962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Répercussions sur la santé liées </a:t>
            </a:r>
            <a:r>
              <a:rPr lang="fr-FR" dirty="0" smtClean="0"/>
              <a:t>à </a:t>
            </a:r>
            <a:r>
              <a:rPr lang="fr-FR" dirty="0"/>
              <a:t>l’inhalation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4EAFFA-4BF4-204D-B984-35ED89977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Les effets nocifs sur la santé </a:t>
            </a:r>
            <a:r>
              <a:rPr lang="fr-FR" sz="2000" dirty="0" smtClean="0"/>
              <a:t>à </a:t>
            </a:r>
            <a:r>
              <a:rPr lang="fr-FR" sz="2000" dirty="0"/>
              <a:t>long terme:</a:t>
            </a:r>
          </a:p>
          <a:p>
            <a:endParaRPr lang="fr-FR" sz="2000" dirty="0"/>
          </a:p>
          <a:p>
            <a:pPr lvl="1"/>
            <a:r>
              <a:rPr lang="fr-FR" sz="1800" dirty="0"/>
              <a:t>Affection de </a:t>
            </a:r>
            <a:r>
              <a:rPr lang="fr-FR" sz="1800" dirty="0" smtClean="0"/>
              <a:t>la sphère </a:t>
            </a:r>
            <a:r>
              <a:rPr lang="fr-FR" sz="1800" dirty="0"/>
              <a:t>ORL </a:t>
            </a:r>
            <a:r>
              <a:rPr lang="fr-FR" sz="1800" dirty="0" smtClean="0"/>
              <a:t>à </a:t>
            </a:r>
            <a:r>
              <a:rPr lang="fr-FR" sz="1800" dirty="0" err="1" smtClean="0"/>
              <a:t>papilloma</a:t>
            </a:r>
            <a:r>
              <a:rPr lang="fr-FR" sz="1800" dirty="0" smtClean="0"/>
              <a:t> virus </a:t>
            </a:r>
            <a:r>
              <a:rPr lang="fr-FR" sz="1800" dirty="0"/>
              <a:t>(</a:t>
            </a:r>
            <a:r>
              <a:rPr lang="fr-FR" sz="1800" dirty="0" err="1"/>
              <a:t>Hallmo</a:t>
            </a:r>
            <a:r>
              <a:rPr lang="fr-FR" sz="1800" dirty="0"/>
              <a:t> 1991</a:t>
            </a:r>
            <a:r>
              <a:rPr lang="fr-FR" sz="1800" dirty="0" smtClean="0"/>
              <a:t>)</a:t>
            </a:r>
            <a:endParaRPr lang="fr-FR" sz="1800" dirty="0"/>
          </a:p>
          <a:p>
            <a:pPr lvl="1"/>
            <a:r>
              <a:rPr lang="fr-FR" sz="1800" dirty="0"/>
              <a:t>Inflammation chronique et aigüe des voies </a:t>
            </a:r>
            <a:r>
              <a:rPr lang="fr-FR" sz="1800" dirty="0" smtClean="0"/>
              <a:t>respiratoires (lasers : </a:t>
            </a:r>
            <a:r>
              <a:rPr lang="fr-FR" sz="1800" dirty="0" err="1" smtClean="0"/>
              <a:t>Baggish</a:t>
            </a:r>
            <a:r>
              <a:rPr lang="fr-FR" sz="1800" dirty="0" smtClean="0"/>
              <a:t> 1987 et  électrochirurgie : </a:t>
            </a:r>
            <a:r>
              <a:rPr lang="fr-FR" sz="1800" dirty="0" err="1"/>
              <a:t>W</a:t>
            </a:r>
            <a:r>
              <a:rPr lang="fr-FR" sz="1800" dirty="0" err="1" smtClean="0"/>
              <a:t>enig</a:t>
            </a:r>
            <a:r>
              <a:rPr lang="fr-FR" sz="1800" dirty="0" smtClean="0"/>
              <a:t> 1993)</a:t>
            </a:r>
            <a:endParaRPr lang="fr-FR" sz="1800" dirty="0"/>
          </a:p>
          <a:p>
            <a:pPr lvl="1"/>
            <a:r>
              <a:rPr lang="fr-FR" sz="1800" dirty="0"/>
              <a:t>Carcinome </a:t>
            </a:r>
            <a:r>
              <a:rPr lang="fr-FR" sz="1800" dirty="0" smtClean="0"/>
              <a:t>pulmonaire (</a:t>
            </a:r>
            <a:r>
              <a:rPr lang="fr-FR" sz="1800" dirty="0" err="1" smtClean="0"/>
              <a:t>Tomita</a:t>
            </a:r>
            <a:r>
              <a:rPr lang="fr-FR" sz="1800" dirty="0" smtClean="0"/>
              <a:t> 1981 et Gatti 1992)</a:t>
            </a:r>
            <a:endParaRPr lang="fr-FR" sz="1800" dirty="0"/>
          </a:p>
          <a:p>
            <a:pPr lvl="1"/>
            <a:r>
              <a:rPr lang="fr-FR" sz="1800" dirty="0"/>
              <a:t>Anémie</a:t>
            </a:r>
          </a:p>
          <a:p>
            <a:pPr lvl="1"/>
            <a:r>
              <a:rPr lang="fr-FR" sz="1800" dirty="0"/>
              <a:t>Leucémie </a:t>
            </a:r>
          </a:p>
          <a:p>
            <a:pPr lvl="1" algn="just"/>
            <a:r>
              <a:rPr lang="fr-FR" sz="1800" dirty="0"/>
              <a:t>Infection virale transmise par des patients </a:t>
            </a:r>
            <a:r>
              <a:rPr lang="fr-FR" sz="1800" dirty="0" smtClean="0"/>
              <a:t>contaminés</a:t>
            </a: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35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6BFAD5-07EA-3C47-816A-592A6272F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-17153"/>
            <a:ext cx="8596668" cy="1320800"/>
          </a:xfrm>
        </p:spPr>
        <p:txBody>
          <a:bodyPr/>
          <a:lstStyle/>
          <a:p>
            <a:pPr algn="ctr"/>
            <a:r>
              <a:rPr lang="fr-FR" dirty="0" smtClean="0"/>
              <a:t>Règlementation actuelle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CFA771-A200-3049-A5B2-1D8D69D72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69165"/>
            <a:ext cx="8596668" cy="4343400"/>
          </a:xfrm>
        </p:spPr>
        <p:txBody>
          <a:bodyPr>
            <a:normAutofit/>
          </a:bodyPr>
          <a:lstStyle/>
          <a:p>
            <a:r>
              <a:rPr lang="fr-FR" sz="2000" dirty="0">
                <a:latin typeface="+mj-lt"/>
                <a:cs typeface="Times New Roman" panose="02020603050405020304" pitchFamily="18" charset="0"/>
              </a:rPr>
              <a:t>Des textes législatifs et </a:t>
            </a:r>
            <a:r>
              <a:rPr lang="fr-FR" sz="2000" dirty="0" smtClean="0">
                <a:latin typeface="+mj-lt"/>
                <a:cs typeface="Times New Roman" panose="02020603050405020304" pitchFamily="18" charset="0"/>
              </a:rPr>
              <a:t>de </a:t>
            </a:r>
            <a:r>
              <a:rPr lang="fr-FR" sz="2000" dirty="0">
                <a:latin typeface="+mj-lt"/>
                <a:cs typeface="Times New Roman" panose="02020603050405020304" pitchFamily="18" charset="0"/>
              </a:rPr>
              <a:t>recommandations encadrent la prévention de ces risques.</a:t>
            </a:r>
          </a:p>
          <a:p>
            <a:pPr lvl="1"/>
            <a:r>
              <a:rPr lang="fr-FR" sz="2000" dirty="0">
                <a:latin typeface="+mj-lt"/>
                <a:cs typeface="Times New Roman" panose="02020603050405020304" pitchFamily="18" charset="0"/>
              </a:rPr>
              <a:t>Le Code du </a:t>
            </a:r>
            <a:r>
              <a:rPr lang="fr-FR" sz="2000" dirty="0" smtClean="0">
                <a:latin typeface="+mj-lt"/>
                <a:cs typeface="Times New Roman" panose="02020603050405020304" pitchFamily="18" charset="0"/>
              </a:rPr>
              <a:t>travail </a:t>
            </a:r>
            <a:r>
              <a:rPr lang="fr-FR" sz="2000" dirty="0">
                <a:latin typeface="+mj-lt"/>
                <a:cs typeface="Times New Roman" panose="02020603050405020304" pitchFamily="18" charset="0"/>
              </a:rPr>
              <a:t>précise « </a:t>
            </a:r>
            <a:r>
              <a:rPr lang="fr-FR" sz="2000" i="1" dirty="0">
                <a:latin typeface="+mj-lt"/>
                <a:cs typeface="Times New Roman" panose="02020603050405020304" pitchFamily="18" charset="0"/>
              </a:rPr>
              <a:t>de donner la  priorité </a:t>
            </a:r>
            <a:r>
              <a:rPr lang="fr-FR" sz="2000" i="1" dirty="0" smtClean="0">
                <a:cs typeface="Times New Roman" panose="02020603050405020304" pitchFamily="18" charset="0"/>
              </a:rPr>
              <a:t>aux </a:t>
            </a:r>
            <a:r>
              <a:rPr lang="fr-FR" sz="2000" i="1" dirty="0" smtClean="0">
                <a:latin typeface="+mj-lt"/>
                <a:cs typeface="Times New Roman" panose="02020603050405020304" pitchFamily="18" charset="0"/>
              </a:rPr>
              <a:t>mesures </a:t>
            </a:r>
            <a:r>
              <a:rPr lang="fr-FR" sz="2000" i="1" dirty="0">
                <a:latin typeface="+mj-lt"/>
                <a:cs typeface="Times New Roman" panose="02020603050405020304" pitchFamily="18" charset="0"/>
              </a:rPr>
              <a:t>de protection collective (…) combattre les risques à la source(…) éviter les risques par la suppression du danger ou de son exposition… </a:t>
            </a:r>
            <a:r>
              <a:rPr lang="fr-FR" sz="2000" dirty="0" smtClean="0">
                <a:latin typeface="+mj-lt"/>
                <a:cs typeface="Times New Roman" panose="02020603050405020304" pitchFamily="18" charset="0"/>
              </a:rPr>
              <a:t>»</a:t>
            </a:r>
          </a:p>
          <a:p>
            <a:pPr lvl="1"/>
            <a:r>
              <a:rPr lang="fr-FR" sz="2000" dirty="0">
                <a:latin typeface="+mj-lt"/>
                <a:cs typeface="Times New Roman" panose="02020603050405020304" pitchFamily="18" charset="0"/>
              </a:rPr>
              <a:t>D</a:t>
            </a:r>
            <a:r>
              <a:rPr lang="fr-FR" sz="2000" dirty="0" smtClean="0">
                <a:latin typeface="+mj-lt"/>
                <a:cs typeface="Times New Roman" panose="02020603050405020304" pitchFamily="18" charset="0"/>
              </a:rPr>
              <a:t>es </a:t>
            </a:r>
            <a:r>
              <a:rPr lang="fr-FR" sz="2000" dirty="0">
                <a:latin typeface="+mj-lt"/>
                <a:cs typeface="Times New Roman" panose="02020603050405020304" pitchFamily="18" charset="0"/>
              </a:rPr>
              <a:t>directives </a:t>
            </a:r>
            <a:r>
              <a:rPr lang="fr-FR" sz="2000" dirty="0" smtClean="0">
                <a:latin typeface="+mj-lt"/>
                <a:cs typeface="Times New Roman" panose="02020603050405020304" pitchFamily="18" charset="0"/>
              </a:rPr>
              <a:t>européennes (n°2000-54 du 18 septembre 2000 et n°98-24-CE du 7 avril 1998) </a:t>
            </a:r>
            <a:r>
              <a:rPr lang="fr-FR" sz="2000" dirty="0">
                <a:latin typeface="+mj-lt"/>
                <a:cs typeface="Times New Roman" panose="02020603050405020304" pitchFamily="18" charset="0"/>
              </a:rPr>
              <a:t>qui encadrent la protection de la santé et de la sécurité des travailleurs contre les risques liés </a:t>
            </a:r>
            <a:r>
              <a:rPr lang="fr-FR" sz="2000" dirty="0" smtClean="0">
                <a:latin typeface="+mj-lt"/>
                <a:cs typeface="Times New Roman" panose="02020603050405020304" pitchFamily="18" charset="0"/>
              </a:rPr>
              <a:t>à </a:t>
            </a:r>
            <a:r>
              <a:rPr lang="fr-FR" sz="2000" dirty="0">
                <a:latin typeface="+mj-lt"/>
                <a:cs typeface="Times New Roman" panose="02020603050405020304" pitchFamily="18" charset="0"/>
              </a:rPr>
              <a:t>des agents chimiques sur le lieu de travail et d’avantage les agents biologiques</a:t>
            </a:r>
          </a:p>
          <a:p>
            <a:pPr marL="457200" lvl="1" indent="0">
              <a:buNone/>
            </a:pPr>
            <a:endParaRPr lang="fr-FR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1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B09472-D198-5C40-9D5F-ABDC5770F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Mesures de protection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BFD568-2B4C-FB4A-986D-0E1EBE9B9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/>
              <a:t>Collectives</a:t>
            </a:r>
          </a:p>
          <a:p>
            <a:pPr lvl="1"/>
            <a:r>
              <a:rPr lang="fr-FR" sz="2000" dirty="0" smtClean="0"/>
              <a:t>Traitement d’air de la salle</a:t>
            </a:r>
          </a:p>
          <a:p>
            <a:pPr lvl="1"/>
            <a:r>
              <a:rPr lang="fr-FR" sz="2000" dirty="0" smtClean="0"/>
              <a:t>Système d’aspiration chirurgical </a:t>
            </a:r>
          </a:p>
          <a:p>
            <a:pPr lvl="1"/>
            <a:r>
              <a:rPr lang="fr-FR" sz="2000" dirty="0" smtClean="0"/>
              <a:t>Dispositif de captage mobile des fumées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892" y="1853248"/>
            <a:ext cx="3683921" cy="222259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891" y="4065504"/>
            <a:ext cx="3683921" cy="204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Mesures de protection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 smtClean="0"/>
              <a:t>Individuelles</a:t>
            </a:r>
          </a:p>
          <a:p>
            <a:endParaRPr lang="fr-FR" sz="2800" dirty="0"/>
          </a:p>
          <a:p>
            <a:pPr lvl="1"/>
            <a:r>
              <a:rPr lang="fr-FR" sz="2000" dirty="0"/>
              <a:t>Masque FFP2</a:t>
            </a:r>
          </a:p>
          <a:p>
            <a:pPr lvl="1"/>
            <a:r>
              <a:rPr lang="fr-FR" sz="2000" dirty="0"/>
              <a:t>Lunettes de protection</a:t>
            </a:r>
          </a:p>
          <a:p>
            <a:pPr lvl="1"/>
            <a:r>
              <a:rPr lang="fr-FR" sz="2000" dirty="0"/>
              <a:t>Formation individuelle aux risques  (rappel périodique)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661" y="2052918"/>
            <a:ext cx="2491956" cy="249195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661" y="4573387"/>
            <a:ext cx="2476715" cy="187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06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Bonnes pratiques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Aspiration à la </a:t>
            </a:r>
            <a:r>
              <a:rPr lang="fr-FR" dirty="0" smtClean="0"/>
              <a:t>source</a:t>
            </a:r>
          </a:p>
          <a:p>
            <a:endParaRPr lang="fr-FR" dirty="0"/>
          </a:p>
          <a:p>
            <a:r>
              <a:rPr lang="fr-FR" dirty="0"/>
              <a:t>Éviter le « charbonnage » des pointes de </a:t>
            </a:r>
            <a:r>
              <a:rPr lang="fr-FR" dirty="0" smtClean="0"/>
              <a:t>BE</a:t>
            </a:r>
          </a:p>
          <a:p>
            <a:endParaRPr lang="fr-FR" dirty="0"/>
          </a:p>
          <a:p>
            <a:r>
              <a:rPr lang="fr-FR" dirty="0"/>
              <a:t>Adapter les </a:t>
            </a:r>
            <a:r>
              <a:rPr lang="fr-FR" dirty="0" smtClean="0"/>
              <a:t>puissances d’</a:t>
            </a:r>
            <a:r>
              <a:rPr lang="fr-FR" dirty="0" err="1" smtClean="0"/>
              <a:t>électro-coagulation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Positionnement du personnel dans la salle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88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C6A188-1450-384E-A92C-4E2FEFEE7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Enquête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CB7A2E-E916-724F-9606-C213197E9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96 % des personnes interrogées sont au courant de l’existence d’un risque</a:t>
            </a:r>
          </a:p>
          <a:p>
            <a:r>
              <a:rPr lang="fr-FR" dirty="0" smtClean="0"/>
              <a:t>93 % ont conscience de la non efficacité du masque chirurgical standard</a:t>
            </a:r>
          </a:p>
          <a:p>
            <a:r>
              <a:rPr lang="fr-FR" dirty="0" smtClean="0"/>
              <a:t>69,5 % n’ont pas à disposition les moyens spécifiques de préventions </a:t>
            </a:r>
          </a:p>
          <a:p>
            <a:r>
              <a:rPr lang="fr-FR" dirty="0" smtClean="0"/>
              <a:t>72 % utilisent l’aspiration standard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67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83" y="0"/>
            <a:ext cx="9144000" cy="6858000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14124" y="209187"/>
            <a:ext cx="8825659" cy="1676400"/>
          </a:xfrm>
        </p:spPr>
        <p:txBody>
          <a:bodyPr/>
          <a:lstStyle/>
          <a:p>
            <a:r>
              <a:rPr lang="fr-FR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 g de tissu coagulé par électrochirurgie = la fumée de 6 cigarettes</a:t>
            </a:r>
            <a:endParaRPr lang="fr-FR" sz="2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fr-FR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 g de tissu coagulé par laser = la fumée de 3 cigarettes</a:t>
            </a:r>
          </a:p>
          <a:p>
            <a:endParaRPr lang="fr-FR" dirty="0"/>
          </a:p>
          <a:p>
            <a:pPr algn="r"/>
            <a:r>
              <a:rPr lang="fr-FR" sz="1400" dirty="0" err="1" smtClean="0"/>
              <a:t>Tomita</a:t>
            </a:r>
            <a:r>
              <a:rPr lang="fr-FR" sz="1400" dirty="0" smtClean="0"/>
              <a:t> 1991 : test D’Ames (=test de </a:t>
            </a:r>
            <a:r>
              <a:rPr lang="fr-FR" sz="1400" dirty="0" smtClean="0"/>
              <a:t>mutagénèse)</a:t>
            </a:r>
            <a:r>
              <a:rPr lang="fr-FR" sz="14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fr-FR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04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819D35-D08A-B44E-9854-199BEE7C8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</a:t>
            </a:r>
            <a:r>
              <a:rPr lang="fr-FR" dirty="0" smtClean="0"/>
              <a:t>onclusion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568A8F-B232-E741-8000-5A675C2EF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Risques connus (avérés et potentiels) mais peu pris en considération</a:t>
            </a:r>
          </a:p>
          <a:p>
            <a:endParaRPr lang="fr-FR" dirty="0"/>
          </a:p>
          <a:p>
            <a:r>
              <a:rPr lang="fr-FR" dirty="0" smtClean="0"/>
              <a:t>Comment faire changer les choses ? 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Sollicitation de cadre de santé du service -&gt; pharmacie -&gt; ingénieur biomédical      -&gt; cadre supérieur</a:t>
            </a:r>
          </a:p>
          <a:p>
            <a:pPr lvl="1"/>
            <a:r>
              <a:rPr lang="fr-FR" dirty="0" smtClean="0"/>
              <a:t>Professionnels de la médecine du travail</a:t>
            </a:r>
          </a:p>
          <a:p>
            <a:pPr lvl="1"/>
            <a:r>
              <a:rPr lang="fr-FR" dirty="0" smtClean="0"/>
              <a:t>Appui auprès d’institutions représentatives du personnel (CHSCT, CSIRMT)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r>
              <a:rPr lang="fr-FR" dirty="0" smtClean="0"/>
              <a:t>Impulsion par une dynamique d’équipe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01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1148" y="1474839"/>
            <a:ext cx="8289465" cy="3302541"/>
          </a:xfrm>
        </p:spPr>
        <p:txBody>
          <a:bodyPr/>
          <a:lstStyle/>
          <a:p>
            <a:pPr algn="ctr"/>
            <a:r>
              <a:rPr lang="fr-FR" sz="4800" dirty="0" smtClean="0"/>
              <a:t>Merci de votre attention </a:t>
            </a:r>
            <a:endParaRPr lang="fr-FR" sz="4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88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CA8C94-D99E-874F-A244-AB66D98D6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Bibliographie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670F44-0635-0C48-8AE1-A31445034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92470"/>
            <a:ext cx="8946541" cy="4955930"/>
          </a:xfrm>
        </p:spPr>
        <p:txBody>
          <a:bodyPr>
            <a:normAutofit fontScale="25000" lnSpcReduction="20000"/>
          </a:bodyPr>
          <a:lstStyle/>
          <a:p>
            <a:r>
              <a:rPr lang="fr-FR" sz="4400" dirty="0"/>
              <a:t>Cours « Le risque d’exposition de l’équipe opératoire » Yannick </a:t>
            </a:r>
            <a:r>
              <a:rPr lang="fr-FR" sz="4400" dirty="0" err="1"/>
              <a:t>Fourget</a:t>
            </a:r>
            <a:r>
              <a:rPr lang="fr-FR" sz="4400" dirty="0"/>
              <a:t> (Ingénieur Biomédical, CHU Besançon)</a:t>
            </a:r>
          </a:p>
          <a:p>
            <a:r>
              <a:rPr lang="fr-FR" sz="4400" dirty="0"/>
              <a:t>SF2H Recommandations « Qualité de l’air de bloc opératoire et autres secteurs interventionnels » 2015</a:t>
            </a:r>
          </a:p>
          <a:p>
            <a:r>
              <a:rPr lang="fr-FR" sz="4400" dirty="0"/>
              <a:t>Fumées chirurgicales en </a:t>
            </a:r>
            <a:r>
              <a:rPr lang="fr-FR" sz="4400" dirty="0" err="1" smtClean="0"/>
              <a:t>coeliochirurgie</a:t>
            </a:r>
            <a:r>
              <a:rPr lang="fr-FR" sz="4400" dirty="0"/>
              <a:t>. Un danger potentiel: info ou intox?</a:t>
            </a:r>
          </a:p>
          <a:p>
            <a:r>
              <a:rPr lang="fr-FR" sz="4400" dirty="0"/>
              <a:t>Directive 98/24/CE du Conseil concernant la protection de la santé et de la sécurité des travailleurs contre les risques liés à des agents chimiques sur le lieu de travail (quatorzième directive particulière au sens de l’article 16, paragraphe 1, de la directive 89/391/CEE). </a:t>
            </a:r>
          </a:p>
          <a:p>
            <a:r>
              <a:rPr lang="fr-FR" sz="4400" dirty="0" smtClean="0"/>
              <a:t>Directive </a:t>
            </a:r>
            <a:r>
              <a:rPr lang="fr-FR" sz="4400" dirty="0"/>
              <a:t>Européenne n°2000-54 du 18 septembre 2000 2000/54/CE DU PARLEMENT EUROPEEN ET DU CONSEIL DU 18 SEPTEMBRE 2000 CONCERNANT LA PROTECTION DES TRAVAILLEURS CONTRE LES RISQUES LIES A L’EXPOSITION A DES AGENTS BIOLOGIQUES AU TRAVAIL (SEPTIEME DIRECTIVE PARTICULIERE AU SENS DE L’ARTICLE 16, PARAGRAPHE 1, DE LA DIRECTIVE 89/391/CEE). </a:t>
            </a:r>
            <a:endParaRPr lang="fr-FR" sz="4400" dirty="0" smtClean="0"/>
          </a:p>
          <a:p>
            <a:r>
              <a:rPr lang="fr-FR" sz="4400" dirty="0" smtClean="0"/>
              <a:t>INRS Document pour le médecin du travail n°127 3ème trimestre 2011 </a:t>
            </a:r>
            <a:r>
              <a:rPr lang="fr-FR" sz="4400" dirty="0" smtClean="0"/>
              <a:t>p391 </a:t>
            </a:r>
          </a:p>
          <a:p>
            <a:r>
              <a:rPr lang="fr-FR" sz="4400" dirty="0" smtClean="0"/>
              <a:t>Fumées </a:t>
            </a:r>
            <a:r>
              <a:rPr lang="fr-FR" sz="4400" dirty="0"/>
              <a:t>chirurgicales en </a:t>
            </a:r>
            <a:r>
              <a:rPr lang="fr-FR" sz="4400" dirty="0" err="1" smtClean="0"/>
              <a:t>coeliochirurgie</a:t>
            </a:r>
            <a:r>
              <a:rPr lang="fr-FR" sz="4400" dirty="0"/>
              <a:t>. Un danger potentiel: info ou intox</a:t>
            </a:r>
            <a:r>
              <a:rPr lang="fr-FR" sz="4400" dirty="0" smtClean="0"/>
              <a:t>?</a:t>
            </a:r>
            <a:r>
              <a:rPr lang="fr-FR" sz="4400" dirty="0"/>
              <a:t> </a:t>
            </a:r>
          </a:p>
          <a:p>
            <a:r>
              <a:rPr lang="fr-FR" sz="4400" dirty="0"/>
              <a:t>Fumée chirurgicales, risque et mesures de protection.  Division </a:t>
            </a:r>
            <a:r>
              <a:rPr lang="fr-FR" sz="4400" dirty="0" err="1" smtClean="0"/>
              <a:t>medecine</a:t>
            </a:r>
            <a:r>
              <a:rPr lang="fr-FR" sz="4400" dirty="0" smtClean="0"/>
              <a:t> </a:t>
            </a:r>
            <a:r>
              <a:rPr lang="fr-FR" sz="4400" dirty="0"/>
              <a:t>du travail SUVA . Version 2011</a:t>
            </a:r>
          </a:p>
          <a:p>
            <a:r>
              <a:rPr lang="fr-FR" sz="4400" dirty="0"/>
              <a:t>SF2H_recommandations_qualite-de-l-air-au-bloc-operatoire-et-autres-secteurs-interventionnels-2015.pdf [Internet]. [cité 14 juin 2018]. Disponible sur : </a:t>
            </a:r>
            <a:r>
              <a:rPr lang="fr-FR" sz="4400" dirty="0">
                <a:hlinkClick r:id="rId2"/>
              </a:rPr>
              <a:t>https://sf2h.net/wp-content/uploads/2015/05/SF2H_recommandations_qualite-de-l-air-au-bloc-operatoire-et-autres-secteurs-interventionnels-2015.pdf</a:t>
            </a:r>
            <a:endParaRPr lang="fr-FR" sz="4400" dirty="0"/>
          </a:p>
          <a:p>
            <a:r>
              <a:rPr lang="fr-FR" sz="4400" dirty="0" smtClean="0"/>
              <a:t>Évacuateur des </a:t>
            </a:r>
            <a:r>
              <a:rPr lang="fr-FR" sz="4400" dirty="0"/>
              <a:t>fumées chirurgicales en bloc Opératoire Présentation commerciale de l’évacuateur des fumées. ERBE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0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E6D305-509A-5F40-82A6-7B03C113D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5691"/>
          </a:xfrm>
        </p:spPr>
        <p:txBody>
          <a:bodyPr/>
          <a:lstStyle/>
          <a:p>
            <a:pPr algn="ctr"/>
            <a:r>
              <a:rPr lang="fr-FR" dirty="0"/>
              <a:t>Qu’est ce que la fumée chirurgicale ?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7D3FF9-F105-C345-B2B0-C0D1E0DA6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41715"/>
            <a:ext cx="8596668" cy="429964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 smtClean="0"/>
          </a:p>
          <a:p>
            <a:pPr marL="0" indent="0" algn="just">
              <a:buNone/>
            </a:pPr>
            <a:r>
              <a:rPr lang="fr-FR" dirty="0"/>
              <a:t>M</a:t>
            </a:r>
            <a:r>
              <a:rPr lang="fr-FR" dirty="0" smtClean="0"/>
              <a:t>élange </a:t>
            </a:r>
            <a:r>
              <a:rPr lang="fr-FR" dirty="0"/>
              <a:t>de substances toxiques sous formes de gaz, </a:t>
            </a:r>
            <a:r>
              <a:rPr lang="fr-FR" dirty="0" smtClean="0"/>
              <a:t>vapeur </a:t>
            </a:r>
            <a:r>
              <a:rPr lang="fr-FR" dirty="0"/>
              <a:t>ou </a:t>
            </a:r>
            <a:r>
              <a:rPr lang="fr-FR" dirty="0" smtClean="0"/>
              <a:t>particules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 smtClean="0"/>
              <a:t>Produite </a:t>
            </a:r>
            <a:r>
              <a:rPr lang="fr-FR" dirty="0"/>
              <a:t>par l’utilisation de technologies visant à couper, cautériser des tissus organiques ou assurer l’hémostase par l’effet de la chaleur ou des ultrasons</a:t>
            </a:r>
            <a:r>
              <a:rPr lang="fr-FR" dirty="0" smtClean="0"/>
              <a:t>.</a:t>
            </a:r>
          </a:p>
          <a:p>
            <a:pPr marL="0" indent="0" algn="just">
              <a:buNone/>
            </a:pPr>
            <a:endParaRPr lang="fr-FR" dirty="0"/>
          </a:p>
          <a:p>
            <a:pPr lvl="1" algn="just"/>
            <a:r>
              <a:rPr lang="fr-FR" dirty="0" smtClean="0"/>
              <a:t>Bistouri </a:t>
            </a:r>
            <a:r>
              <a:rPr lang="fr-FR" dirty="0"/>
              <a:t>électrique  : courant  </a:t>
            </a:r>
            <a:r>
              <a:rPr lang="fr-FR" dirty="0" err="1"/>
              <a:t>monopolaire</a:t>
            </a:r>
            <a:r>
              <a:rPr lang="fr-FR" dirty="0"/>
              <a:t> et bipolaire</a:t>
            </a:r>
          </a:p>
          <a:p>
            <a:pPr lvl="1" algn="just"/>
            <a:r>
              <a:rPr lang="fr-FR" dirty="0"/>
              <a:t>Laser</a:t>
            </a:r>
          </a:p>
          <a:p>
            <a:pPr lvl="1" algn="just"/>
            <a:r>
              <a:rPr lang="fr-FR" dirty="0" err="1"/>
              <a:t>Ultracision</a:t>
            </a:r>
            <a:r>
              <a:rPr lang="fr-FR" dirty="0"/>
              <a:t> / </a:t>
            </a:r>
            <a:r>
              <a:rPr lang="fr-FR" dirty="0" err="1"/>
              <a:t>Ligasure</a:t>
            </a:r>
            <a:r>
              <a:rPr lang="fr-FR" dirty="0"/>
              <a:t> </a:t>
            </a:r>
            <a:r>
              <a:rPr lang="fr-FR" dirty="0" smtClean="0"/>
              <a:t>…</a:t>
            </a:r>
          </a:p>
          <a:p>
            <a:pPr marL="0" indent="0" algn="just">
              <a:buNone/>
            </a:pPr>
            <a:endParaRPr lang="fr-FR" dirty="0" smtClean="0"/>
          </a:p>
          <a:p>
            <a:pPr lvl="1" algn="just"/>
            <a:endParaRPr lang="fr-FR" dirty="0"/>
          </a:p>
          <a:p>
            <a:pPr lvl="1" algn="just"/>
            <a:endParaRPr lang="fr-FR" dirty="0" smtClean="0"/>
          </a:p>
          <a:p>
            <a:pPr marL="457200" lvl="1" indent="0" algn="just">
              <a:buNone/>
            </a:pPr>
            <a:endParaRPr lang="fr-FR" dirty="0" smtClean="0"/>
          </a:p>
          <a:p>
            <a:pPr marL="457200" lvl="1" indent="0" algn="just">
              <a:buNone/>
            </a:pPr>
            <a:endParaRPr lang="fr-FR" dirty="0"/>
          </a:p>
          <a:p>
            <a:pPr marL="457200" lvl="1" indent="0" algn="just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42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Qui est concerné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 smtClean="0"/>
              <a:t>Inhalées par le personnel, elles présentent un risque</a:t>
            </a:r>
          </a:p>
          <a:p>
            <a:pPr lvl="1"/>
            <a:r>
              <a:rPr lang="fr-FR" sz="2400" dirty="0" smtClean="0"/>
              <a:t>Personnel concerné</a:t>
            </a:r>
          </a:p>
          <a:p>
            <a:pPr lvl="2"/>
            <a:r>
              <a:rPr lang="fr-FR" sz="2000" dirty="0" smtClean="0"/>
              <a:t>IBODE / IDE (aide opératoire, instrumentiste, circulante)</a:t>
            </a:r>
          </a:p>
          <a:p>
            <a:pPr lvl="2"/>
            <a:r>
              <a:rPr lang="fr-FR" sz="2000" dirty="0" smtClean="0"/>
              <a:t>Chirurgien</a:t>
            </a:r>
          </a:p>
          <a:p>
            <a:pPr lvl="2"/>
            <a:r>
              <a:rPr lang="fr-FR" sz="2000" dirty="0" smtClean="0"/>
              <a:t>IADE</a:t>
            </a:r>
          </a:p>
          <a:p>
            <a:pPr lvl="2"/>
            <a:r>
              <a:rPr lang="fr-FR" sz="2000" dirty="0" smtClean="0"/>
              <a:t>MAR</a:t>
            </a:r>
          </a:p>
          <a:p>
            <a:pPr lvl="2"/>
            <a:r>
              <a:rPr lang="fr-FR" sz="2000" dirty="0" smtClean="0"/>
              <a:t>Toute autre personne présente en salle d’opération</a:t>
            </a:r>
          </a:p>
          <a:p>
            <a:pPr lvl="2"/>
            <a:endParaRPr lang="fr-FR" sz="2000" dirty="0"/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81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496389"/>
            <a:ext cx="8596668" cy="1320800"/>
          </a:xfrm>
        </p:spPr>
        <p:txBody>
          <a:bodyPr/>
          <a:lstStyle/>
          <a:p>
            <a:pPr algn="ctr"/>
            <a:r>
              <a:rPr lang="fr-FR" dirty="0" smtClean="0"/>
              <a:t>État de la science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Un risque mis de coté </a:t>
            </a:r>
            <a:r>
              <a:rPr lang="fr-FR" sz="2800" dirty="0" smtClean="0"/>
              <a:t>!</a:t>
            </a:r>
            <a:endParaRPr lang="fr-FR" sz="2000" dirty="0" smtClean="0"/>
          </a:p>
          <a:p>
            <a:pPr lvl="1"/>
            <a:endParaRPr lang="fr-FR" sz="2000" dirty="0" smtClean="0"/>
          </a:p>
          <a:p>
            <a:pPr lvl="1"/>
            <a:r>
              <a:rPr lang="fr-FR" sz="2000" dirty="0" smtClean="0"/>
              <a:t>Recommandations dans les années 2000 de la SF2H et du C-Clin</a:t>
            </a:r>
            <a:endParaRPr lang="fr-FR" sz="2000" dirty="0"/>
          </a:p>
          <a:p>
            <a:pPr marL="514350" lvl="1" indent="0">
              <a:buNone/>
            </a:pPr>
            <a:r>
              <a:rPr lang="fr-FR" dirty="0" smtClean="0"/>
              <a:t>« la Qualité de l’air au bloc opératoire et autre secteur interventionnel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smtClean="0">
                <a:cs typeface="Times New Roman" panose="02020603050405020304" pitchFamily="18" charset="0"/>
              </a:rPr>
              <a:t>« </a:t>
            </a:r>
          </a:p>
          <a:p>
            <a:pPr lvl="3" algn="just"/>
            <a:r>
              <a:rPr lang="fr-FR" sz="1800" i="1" dirty="0" smtClean="0">
                <a:cs typeface="Times New Roman" panose="02020603050405020304" pitchFamily="18" charset="0"/>
              </a:rPr>
              <a:t>Pour </a:t>
            </a:r>
            <a:r>
              <a:rPr lang="fr-FR" sz="1800" i="1" dirty="0">
                <a:cs typeface="Times New Roman" panose="02020603050405020304" pitchFamily="18" charset="0"/>
              </a:rPr>
              <a:t>limiter la contamination de l’air des salles </a:t>
            </a:r>
            <a:r>
              <a:rPr lang="fr-FR" sz="1800" i="1" dirty="0" smtClean="0">
                <a:cs typeface="Times New Roman" panose="02020603050405020304" pitchFamily="18" charset="0"/>
              </a:rPr>
              <a:t>d’opération </a:t>
            </a:r>
            <a:r>
              <a:rPr lang="fr-FR" sz="1800" i="1" dirty="0">
                <a:cs typeface="Times New Roman" panose="02020603050405020304" pitchFamily="18" charset="0"/>
              </a:rPr>
              <a:t>, il est </a:t>
            </a:r>
            <a:r>
              <a:rPr lang="fr-FR" sz="1800" i="1" dirty="0" smtClean="0">
                <a:cs typeface="Times New Roman" panose="02020603050405020304" pitchFamily="18" charset="0"/>
              </a:rPr>
              <a:t>nécessaire </a:t>
            </a:r>
            <a:r>
              <a:rPr lang="fr-FR" sz="1800" i="1" dirty="0">
                <a:cs typeface="Times New Roman" panose="02020603050405020304" pitchFamily="18" charset="0"/>
              </a:rPr>
              <a:t>d’utiliser pour la </a:t>
            </a:r>
            <a:r>
              <a:rPr lang="fr-FR" sz="1800" i="1" dirty="0" err="1">
                <a:cs typeface="Times New Roman" panose="02020603050405020304" pitchFamily="18" charset="0"/>
              </a:rPr>
              <a:t>coeliochirurgie</a:t>
            </a:r>
            <a:r>
              <a:rPr lang="fr-FR" sz="1800" i="1" dirty="0">
                <a:cs typeface="Times New Roman" panose="02020603050405020304" pitchFamily="18" charset="0"/>
              </a:rPr>
              <a:t> un système de filtration de l’air adapté pour une évacuation rapide des fumées… Il est recommandé le port de </a:t>
            </a:r>
            <a:r>
              <a:rPr lang="fr-FR" sz="1800" i="1" dirty="0" smtClean="0">
                <a:cs typeface="Times New Roman" panose="02020603050405020304" pitchFamily="18" charset="0"/>
              </a:rPr>
              <a:t>masques adaptés </a:t>
            </a:r>
            <a:r>
              <a:rPr lang="fr-FR" sz="1800" i="1" dirty="0">
                <a:cs typeface="Times New Roman" panose="02020603050405020304" pitchFamily="18" charset="0"/>
              </a:rPr>
              <a:t>limitant l’exposition de l’équipe chirurgicale aux fumées issues de l’utilisation d’un laser".</a:t>
            </a:r>
            <a:endParaRPr lang="fr-FR" sz="1800" i="1" dirty="0" smtClean="0"/>
          </a:p>
          <a:p>
            <a:pPr lvl="2" algn="just"/>
            <a:endParaRPr lang="fr-FR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66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1FA1E5-15B1-4447-A883-60F916D72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/>
              <a:t>Formation des fumées chirurgicales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9560F1-FA85-F74D-91C3-8D2BD618F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3" y="2107474"/>
            <a:ext cx="8620859" cy="3873791"/>
          </a:xfrm>
        </p:spPr>
        <p:txBody>
          <a:bodyPr>
            <a:normAutofit/>
          </a:bodyPr>
          <a:lstStyle/>
          <a:p>
            <a:r>
              <a:rPr lang="fr-FR" sz="2800" dirty="0"/>
              <a:t>La production des fumées dépend </a:t>
            </a:r>
            <a:r>
              <a:rPr lang="fr-FR" sz="2800" dirty="0" smtClean="0"/>
              <a:t>de divers facteurs</a:t>
            </a:r>
            <a:r>
              <a:rPr lang="fr-FR" sz="2800" dirty="0"/>
              <a:t>:</a:t>
            </a:r>
          </a:p>
          <a:p>
            <a:endParaRPr lang="fr-FR" sz="2400" dirty="0"/>
          </a:p>
          <a:p>
            <a:pPr lvl="1"/>
            <a:r>
              <a:rPr lang="fr-FR" sz="2200" dirty="0"/>
              <a:t>Type de chirurgie</a:t>
            </a:r>
          </a:p>
          <a:p>
            <a:pPr lvl="1"/>
            <a:r>
              <a:rPr lang="fr-FR" sz="2200" dirty="0"/>
              <a:t>Technique </a:t>
            </a:r>
            <a:r>
              <a:rPr lang="fr-FR" sz="2200" dirty="0" smtClean="0"/>
              <a:t>chirurgicale</a:t>
            </a:r>
            <a:endParaRPr lang="fr-FR" sz="2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02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398535"/>
              </p:ext>
            </p:extLst>
          </p:nvPr>
        </p:nvGraphicFramePr>
        <p:xfrm>
          <a:off x="1394691" y="1025237"/>
          <a:ext cx="7461926" cy="48869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0562">
                  <a:extLst>
                    <a:ext uri="{9D8B030D-6E8A-4147-A177-3AD203B41FA5}">
                      <a16:colId xmlns:a16="http://schemas.microsoft.com/office/drawing/2014/main" val="3317849567"/>
                    </a:ext>
                  </a:extLst>
                </a:gridCol>
                <a:gridCol w="4741364">
                  <a:extLst>
                    <a:ext uri="{9D8B030D-6E8A-4147-A177-3AD203B41FA5}">
                      <a16:colId xmlns:a16="http://schemas.microsoft.com/office/drawing/2014/main" val="3864811936"/>
                    </a:ext>
                  </a:extLst>
                </a:gridCol>
              </a:tblGrid>
              <a:tr h="6145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Spécialités chirurgicales</a:t>
                      </a:r>
                      <a:endParaRPr lang="fr-FR" sz="2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Interventions les plus à </a:t>
                      </a:r>
                      <a:r>
                        <a:rPr lang="fr-FR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risques</a:t>
                      </a:r>
                      <a:endParaRPr lang="fr-FR" sz="2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468189"/>
                  </a:ext>
                </a:extLst>
              </a:tr>
              <a:tr h="10083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Chirurgie gynécologique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Mastectomie,</a:t>
                      </a:r>
                      <a:r>
                        <a:rPr lang="fr-FR" sz="1800" baseline="0" dirty="0" smtClean="0">
                          <a:effectLst/>
                        </a:rPr>
                        <a:t> </a:t>
                      </a:r>
                      <a:r>
                        <a:rPr lang="fr-FR" sz="1800" dirty="0" smtClean="0">
                          <a:effectLst/>
                        </a:rPr>
                        <a:t>Condylomes (</a:t>
                      </a:r>
                      <a:r>
                        <a:rPr lang="fr-FR" sz="1800" dirty="0" smtClean="0">
                          <a:effectLst/>
                        </a:rPr>
                        <a:t>laser</a:t>
                      </a:r>
                      <a:r>
                        <a:rPr lang="fr-FR" sz="1800" dirty="0">
                          <a:effectLst/>
                        </a:rPr>
                        <a:t>)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5789620"/>
                  </a:ext>
                </a:extLst>
              </a:tr>
              <a:tr h="672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Chirurgie esthétique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effectLst/>
                        </a:rPr>
                        <a:t>Abdominoplastie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5802356"/>
                  </a:ext>
                </a:extLst>
              </a:tr>
              <a:tr h="672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Chirurgie orthopédique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Prothèse totale de hanche et genou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8400336"/>
                  </a:ext>
                </a:extLst>
              </a:tr>
              <a:tr h="672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Chirurgie oncologique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Chimiothérapie intra-péritonéale (CHIP)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8821207"/>
                  </a:ext>
                </a:extLst>
              </a:tr>
              <a:tr h="10083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Chirurgie digestive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Colectomie coelioscopique/laparotomie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2198594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10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Formation des fumées chirurgicales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La production des fumées dépend </a:t>
            </a:r>
            <a:r>
              <a:rPr lang="fr-FR" sz="2400" dirty="0" smtClean="0"/>
              <a:t>de divers </a:t>
            </a:r>
            <a:r>
              <a:rPr lang="fr-FR" sz="2400" dirty="0"/>
              <a:t>facteurs:</a:t>
            </a:r>
          </a:p>
          <a:p>
            <a:endParaRPr lang="fr-FR" sz="2400" dirty="0"/>
          </a:p>
          <a:p>
            <a:pPr lvl="1"/>
            <a:r>
              <a:rPr lang="fr-FR" sz="2200" dirty="0"/>
              <a:t>Type de chirurgie</a:t>
            </a:r>
          </a:p>
          <a:p>
            <a:pPr lvl="1"/>
            <a:r>
              <a:rPr lang="fr-FR" sz="2200" dirty="0"/>
              <a:t>Technique chirurgicale</a:t>
            </a:r>
          </a:p>
          <a:p>
            <a:pPr lvl="1"/>
            <a:r>
              <a:rPr lang="fr-FR" sz="2200" dirty="0"/>
              <a:t>Tissus ciblés (nature, quantité)</a:t>
            </a:r>
          </a:p>
          <a:p>
            <a:pPr lvl="1"/>
            <a:r>
              <a:rPr lang="fr-FR" sz="2200" dirty="0"/>
              <a:t>Pathologie traitée</a:t>
            </a:r>
          </a:p>
          <a:p>
            <a:pPr lvl="1" algn="just"/>
            <a:r>
              <a:rPr lang="fr-FR" sz="2200" dirty="0"/>
              <a:t>Types d’énergie </a:t>
            </a:r>
            <a:r>
              <a:rPr lang="fr-FR" sz="2200" dirty="0" smtClean="0"/>
              <a:t>utilisée, </a:t>
            </a:r>
            <a:r>
              <a:rPr lang="fr-FR" sz="2200" dirty="0"/>
              <a:t>niveau d’utilisation et durée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08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Composition des fumées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fr-FR" sz="2400" dirty="0"/>
              <a:t>Les fumées chirurgicales sont composées à 95 % d’eau, les 5 % restants sont constitués :</a:t>
            </a:r>
          </a:p>
          <a:p>
            <a:pPr marL="457200" lvl="1" indent="0">
              <a:buNone/>
            </a:pPr>
            <a:endParaRPr lang="fr-FR" sz="2400" dirty="0"/>
          </a:p>
          <a:p>
            <a:pPr lvl="2"/>
            <a:r>
              <a:rPr lang="fr-FR" sz="2000" dirty="0"/>
              <a:t>De substances </a:t>
            </a:r>
            <a:r>
              <a:rPr lang="fr-FR" sz="2000" dirty="0" smtClean="0"/>
              <a:t>chimiques toxiques et cancérigènes</a:t>
            </a:r>
            <a:endParaRPr lang="fr-FR" sz="2000" dirty="0"/>
          </a:p>
          <a:p>
            <a:pPr lvl="2"/>
            <a:r>
              <a:rPr lang="fr-FR" sz="2000" dirty="0"/>
              <a:t>De particules virales</a:t>
            </a:r>
          </a:p>
          <a:p>
            <a:pPr lvl="2"/>
            <a:r>
              <a:rPr lang="fr-FR" sz="2000" dirty="0"/>
              <a:t>De cellules inertes de taille respirable</a:t>
            </a:r>
          </a:p>
          <a:p>
            <a:pPr lvl="2"/>
            <a:r>
              <a:rPr lang="fr-FR" sz="2000" dirty="0"/>
              <a:t>De fragments </a:t>
            </a:r>
            <a:r>
              <a:rPr lang="fr-FR" sz="2000" dirty="0" smtClean="0"/>
              <a:t>cellulaires (aérosols sanguins)</a:t>
            </a:r>
            <a:endParaRPr lang="fr-FR" sz="200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01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Jaune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23048</TotalTime>
  <Words>800</Words>
  <Application>Microsoft Office PowerPoint</Application>
  <PresentationFormat>Grand écran</PresentationFormat>
  <Paragraphs>209</Paragraphs>
  <Slides>22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Times New Roman</vt:lpstr>
      <vt:lpstr>Wingdings 3</vt:lpstr>
      <vt:lpstr>Ion</vt:lpstr>
      <vt:lpstr>On fume aussi au bloc opératoire !</vt:lpstr>
      <vt:lpstr>Présentation PowerPoint</vt:lpstr>
      <vt:lpstr>Qu’est ce que la fumée chirurgicale ? </vt:lpstr>
      <vt:lpstr>Qui est concerné ?</vt:lpstr>
      <vt:lpstr>État de la science :</vt:lpstr>
      <vt:lpstr>Formation des fumées chirurgicales </vt:lpstr>
      <vt:lpstr>Présentation PowerPoint</vt:lpstr>
      <vt:lpstr>Formation des fumées chirurgicales</vt:lpstr>
      <vt:lpstr>Composition des fumées</vt:lpstr>
      <vt:lpstr>Quels sont les constituants des fumées susceptibles d’être dangereux pour le personnel exposé ?</vt:lpstr>
      <vt:lpstr>Présentation PowerPoint</vt:lpstr>
      <vt:lpstr>Les particules</vt:lpstr>
      <vt:lpstr>Répercussions sur la santé liées à l’inhalation </vt:lpstr>
      <vt:lpstr>Répercussions sur la santé liées à l’inhalation</vt:lpstr>
      <vt:lpstr>Règlementation actuelle</vt:lpstr>
      <vt:lpstr>Mesures de protection</vt:lpstr>
      <vt:lpstr>Mesures de protection</vt:lpstr>
      <vt:lpstr>Bonnes pratiques</vt:lpstr>
      <vt:lpstr>Enquête</vt:lpstr>
      <vt:lpstr>Conclusion</vt:lpstr>
      <vt:lpstr>Merci de votre attention </vt:lpstr>
      <vt:lpstr>Bibliographie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« fume » aussi au bloc opératoire</dc:title>
  <dc:creator>Perfecto Seoane jimenez</dc:creator>
  <cp:lastModifiedBy>eliette.burillier@wanadoo.fr</cp:lastModifiedBy>
  <cp:revision>105</cp:revision>
  <dcterms:created xsi:type="dcterms:W3CDTF">2019-06-23T13:06:18Z</dcterms:created>
  <dcterms:modified xsi:type="dcterms:W3CDTF">2019-10-04T20:01:47Z</dcterms:modified>
</cp:coreProperties>
</file>