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32"/>
  </p:notesMasterIdLst>
  <p:sldIdLst>
    <p:sldId id="256" r:id="rId2"/>
    <p:sldId id="257" r:id="rId3"/>
    <p:sldId id="266" r:id="rId4"/>
    <p:sldId id="284" r:id="rId5"/>
    <p:sldId id="265" r:id="rId6"/>
    <p:sldId id="268" r:id="rId7"/>
    <p:sldId id="269" r:id="rId8"/>
    <p:sldId id="267" r:id="rId9"/>
    <p:sldId id="264" r:id="rId10"/>
    <p:sldId id="287" r:id="rId11"/>
    <p:sldId id="263" r:id="rId12"/>
    <p:sldId id="285" r:id="rId13"/>
    <p:sldId id="270" r:id="rId14"/>
    <p:sldId id="286" r:id="rId15"/>
    <p:sldId id="288" r:id="rId16"/>
    <p:sldId id="271" r:id="rId17"/>
    <p:sldId id="272" r:id="rId18"/>
    <p:sldId id="273" r:id="rId19"/>
    <p:sldId id="290" r:id="rId20"/>
    <p:sldId id="274" r:id="rId21"/>
    <p:sldId id="291" r:id="rId22"/>
    <p:sldId id="278" r:id="rId23"/>
    <p:sldId id="289" r:id="rId24"/>
    <p:sldId id="277" r:id="rId25"/>
    <p:sldId id="276" r:id="rId26"/>
    <p:sldId id="293" r:id="rId27"/>
    <p:sldId id="280" r:id="rId28"/>
    <p:sldId id="282" r:id="rId29"/>
    <p:sldId id="283" r:id="rId30"/>
    <p:sldId id="292" r:id="rId31"/>
  </p:sldIdLst>
  <p:sldSz cx="9144000" cy="6858000" type="screen4x3"/>
  <p:notesSz cx="6889750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14" autoAdjust="0"/>
  </p:normalViewPr>
  <p:slideViewPr>
    <p:cSldViewPr snapToGrid="0" snapToObjects="1"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4835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4835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01B3A-7705-4A4D-A9E9-9471FED768F6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725488"/>
            <a:ext cx="4835525" cy="3627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593749"/>
            <a:ext cx="5511800" cy="43519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185819"/>
            <a:ext cx="2985558" cy="4835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8" y="9185819"/>
            <a:ext cx="2985558" cy="4835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6F4C1-6FD7-4ACC-90D0-5B38F3B26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32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5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94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836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745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894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755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732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685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711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0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116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684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432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472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39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759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31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31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64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036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7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270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8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20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7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2015 à Paris ; 2016 à Marrakech ; 2017 à Bonn</a:t>
            </a:r>
            <a:r>
              <a:rPr lang="fr-FR" baseline="0" dirty="0" smtClean="0"/>
              <a:t> ; 2018 à Katowice en Pologne ; COP25 au Chili  du 11 au 22 </a:t>
            </a:r>
            <a:r>
              <a:rPr lang="fr-FR" baseline="0" dirty="0" err="1" smtClean="0"/>
              <a:t>nov</a:t>
            </a:r>
            <a:r>
              <a:rPr lang="fr-FR" baseline="0" dirty="0" smtClean="0"/>
              <a:t> 2019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29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325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39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6F4C1-6FD7-4ACC-90D0-5B38F3B26DA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0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9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46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32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96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37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96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01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9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2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04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60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18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3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3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14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71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A635-9C17-E444-B80E-D4C7FA2421A9}" type="datetimeFigureOut">
              <a:rPr lang="fr-FR" smtClean="0"/>
              <a:t>28/09/2019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05B0F5-AE1B-A648-BC1C-27F530281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14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746250" y="2130425"/>
            <a:ext cx="7397750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GUIDE PRATIQUE </a:t>
            </a:r>
            <a:br>
              <a:rPr lang="fr-FR" b="1" dirty="0"/>
            </a:br>
            <a:r>
              <a:rPr lang="fr-FR" b="1" dirty="0"/>
              <a:t>Développement durable au bloc opératoire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70660" y="5768876"/>
            <a:ext cx="5617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Mme Marie-France </a:t>
            </a:r>
            <a:r>
              <a:rPr lang="fr-FR" dirty="0" err="1"/>
              <a:t>Houpert</a:t>
            </a:r>
            <a:r>
              <a:rPr lang="fr-FR" dirty="0"/>
              <a:t> </a:t>
            </a:r>
            <a:r>
              <a:rPr lang="fr-FR" dirty="0" smtClean="0"/>
              <a:t>IBODE</a:t>
            </a:r>
          </a:p>
          <a:p>
            <a:r>
              <a:rPr lang="fr-FR" dirty="0" smtClean="0"/>
              <a:t>Membre de l’UNAIBODE</a:t>
            </a:r>
          </a:p>
          <a:p>
            <a:r>
              <a:rPr lang="fr-FR" dirty="0"/>
              <a:t>5</a:t>
            </a:r>
            <a:r>
              <a:rPr lang="fr-FR" dirty="0" smtClean="0"/>
              <a:t> octobre 2019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F03D71F-DD2C-4187-8266-10574B1B4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2" y="295727"/>
            <a:ext cx="2013757" cy="14126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3" y="190853"/>
            <a:ext cx="2988734" cy="15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1 : ACHATS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71" y="1460500"/>
            <a:ext cx="4681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5" y="1905000"/>
            <a:ext cx="3697224" cy="22067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45200" y="4385733"/>
            <a:ext cx="528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professionnels de santé agissent sur les achats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58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2 : DECHETS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35033" y="1223673"/>
            <a:ext cx="7439891" cy="4737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De l’or dans nos poubelles</a:t>
            </a:r>
          </a:p>
          <a:p>
            <a:pPr marL="0" indent="0">
              <a:buNone/>
            </a:pPr>
            <a:r>
              <a:rPr lang="fr-FR" sz="1400" dirty="0"/>
              <a:t>Par Stéphanie Chandler-</a:t>
            </a:r>
            <a:r>
              <a:rPr lang="fr-FR" sz="1400" dirty="0" err="1"/>
              <a:t>Jeanville</a:t>
            </a:r>
            <a:r>
              <a:rPr lang="fr-FR" sz="1400" dirty="0"/>
              <a:t> du département d’anesthésie-réanimation de l’hôpital Avicenne à Bobigny, Nolwenn Febvre du département d’anesthésie-réanimation de l’hôpital Femme-enfant du CHU à Rennes, le Dr Jane Muret du département d’anesthésie du Centre de Cancérologie Gustave Roussy à Villejuif et le Dr Jean-Claude </a:t>
            </a:r>
            <a:r>
              <a:rPr lang="fr-FR" sz="1400" dirty="0" err="1"/>
              <a:t>Pauchard</a:t>
            </a:r>
            <a:r>
              <a:rPr lang="fr-FR" sz="1400" dirty="0"/>
              <a:t> du CHU de </a:t>
            </a:r>
            <a:r>
              <a:rPr lang="fr-FR" sz="1400" dirty="0" smtClean="0"/>
              <a:t>Bordeaux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dirty="0"/>
              <a:t>Les points clés :</a:t>
            </a:r>
          </a:p>
          <a:p>
            <a:pPr>
              <a:buFontTx/>
              <a:buChar char="-"/>
            </a:pPr>
            <a:r>
              <a:rPr lang="fr-FR" dirty="0"/>
              <a:t>Typologie des déchets et cadre </a:t>
            </a:r>
            <a:r>
              <a:rPr lang="fr-FR" dirty="0" smtClean="0"/>
              <a:t>règlementaire ; </a:t>
            </a:r>
            <a:r>
              <a:rPr lang="fr-FR" dirty="0"/>
              <a:t>selon le code de la santé publique</a:t>
            </a:r>
          </a:p>
          <a:p>
            <a:pPr>
              <a:buFontTx/>
              <a:buChar char="-"/>
            </a:pPr>
            <a:r>
              <a:rPr lang="fr-FR" dirty="0"/>
              <a:t>Optimiser le tri sélectif, le recyclage des déchets et développer la recherche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C:\Users\mf.houpert\AppData\Local\Microsoft\Windows\Temporary Internet Files\Content.IE5\T56PRFO3\iStock_000066681265_Large_lgvba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2" y="4919746"/>
            <a:ext cx="1666430" cy="1118441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053" name="Picture 5" descr="C:\Users\mf.houpert\AppData\Local\Microsoft\Windows\Temporary Internet Files\Content.IE5\GSDRQI44\dechets-seringues-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81" y="4919746"/>
            <a:ext cx="1688803" cy="11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f.houpert\AppData\Local\Microsoft\Windows\Temporary Internet Files\Content.IE5\OCAO52UT\160619639_1280x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68" y="4912813"/>
            <a:ext cx="2000665" cy="112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f.houpert\AppData\Local\Microsoft\Windows\Temporary Internet Files\Content.IE5\T56PRFO3\sondrier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47" y="4733352"/>
            <a:ext cx="1024055" cy="17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2 : DECHETS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5662" y="1600200"/>
            <a:ext cx="7321138" cy="4525963"/>
          </a:xfrm>
        </p:spPr>
        <p:txBody>
          <a:bodyPr/>
          <a:lstStyle/>
          <a:p>
            <a:pPr lvl="1"/>
            <a:r>
              <a:rPr lang="fr-FR" dirty="0"/>
              <a:t>Impact médico-économique de la production de déchets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Les « 3 R » en pratique</a:t>
            </a:r>
          </a:p>
          <a:p>
            <a:pPr marL="457200" lvl="1" indent="0">
              <a:buNone/>
            </a:pPr>
            <a:r>
              <a:rPr lang="fr-FR" dirty="0"/>
              <a:t>Réduire</a:t>
            </a:r>
          </a:p>
          <a:p>
            <a:pPr marL="457200" lvl="1" indent="0">
              <a:buNone/>
            </a:pPr>
            <a:r>
              <a:rPr lang="fr-FR" dirty="0"/>
              <a:t>Recycler</a:t>
            </a:r>
          </a:p>
          <a:p>
            <a:pPr marL="457200" lvl="1" indent="0">
              <a:buNone/>
            </a:pPr>
            <a:r>
              <a:rPr lang="fr-FR" dirty="0"/>
              <a:t>Rechercher</a:t>
            </a:r>
          </a:p>
        </p:txBody>
      </p:sp>
      <p:pic>
        <p:nvPicPr>
          <p:cNvPr id="4" name="Picture 6" descr="C:\Users\mf.houpert\AppData\Local\Microsoft\Windows\Temporary Internet Files\Content.IE5\2PMIVKPQ\Ampou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867921"/>
            <a:ext cx="1225755" cy="10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58" y="3798954"/>
            <a:ext cx="4118505" cy="269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30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2 : DECHETS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82535" y="1156874"/>
            <a:ext cx="7404265" cy="5006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Exemple du Centre</a:t>
            </a:r>
          </a:p>
          <a:p>
            <a:pPr marL="0" indent="0">
              <a:buNone/>
            </a:pPr>
            <a:r>
              <a:rPr lang="fr-FR" dirty="0" smtClean="0"/>
              <a:t>Gustave-Roussy</a:t>
            </a:r>
          </a:p>
          <a:p>
            <a:pPr marL="0" indent="0">
              <a:buNone/>
            </a:pPr>
            <a:r>
              <a:rPr lang="fr-FR" smtClean="0"/>
              <a:t>À Villejuif</a:t>
            </a:r>
            <a:endParaRPr lang="fr-FR" dirty="0"/>
          </a:p>
          <a:p>
            <a:pPr marL="0" indent="0">
              <a:buNone/>
            </a:pPr>
            <a:endParaRPr lang="fr-FR" sz="1600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83" y="1050925"/>
            <a:ext cx="40005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80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2 : DECHETS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82535" y="1156874"/>
            <a:ext cx="7404265" cy="50064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Exemples d’Acteurs de Santé qui agissent</a:t>
            </a:r>
          </a:p>
          <a:p>
            <a:pPr>
              <a:buFontTx/>
              <a:buChar char="-"/>
            </a:pPr>
            <a:r>
              <a:rPr lang="fr-FR" sz="1600" dirty="0"/>
              <a:t>CHRU de Lille, Centre Léon-Bérard à Lyon</a:t>
            </a:r>
          </a:p>
          <a:p>
            <a:pPr>
              <a:buFontTx/>
              <a:buChar char="-"/>
            </a:pPr>
            <a:r>
              <a:rPr lang="fr-FR" sz="1600" dirty="0"/>
              <a:t>CHU, Grenoble</a:t>
            </a:r>
          </a:p>
          <a:p>
            <a:pPr>
              <a:buFontTx/>
              <a:buChar char="-"/>
            </a:pPr>
            <a:r>
              <a:rPr lang="fr-FR" sz="1600" dirty="0"/>
              <a:t>CHU de Rennes, CH de Dunkerque et Douai, cliniques Pasteur à Toulouse, Tonkin à Villeurbanne, Saint Georges à Nice, Rhône-Durance à Avignon, Les fleurs à Ollioules</a:t>
            </a:r>
          </a:p>
          <a:p>
            <a:pPr>
              <a:buFontTx/>
              <a:buChar char="-"/>
            </a:pPr>
            <a:r>
              <a:rPr lang="fr-FR" sz="1600" dirty="0"/>
              <a:t>Hôpital Tenon, Paris</a:t>
            </a:r>
          </a:p>
          <a:p>
            <a:pPr>
              <a:buFontTx/>
              <a:buChar char="-"/>
            </a:pPr>
            <a:r>
              <a:rPr lang="fr-FR" sz="1600" dirty="0"/>
              <a:t>Polyclinique de </a:t>
            </a:r>
            <a:r>
              <a:rPr lang="fr-FR" sz="1600" dirty="0"/>
              <a:t>B</a:t>
            </a:r>
            <a:r>
              <a:rPr lang="fr-FR" sz="1600" dirty="0" smtClean="0"/>
              <a:t>lois</a:t>
            </a:r>
            <a:endParaRPr lang="fr-FR" sz="1600" dirty="0"/>
          </a:p>
          <a:p>
            <a:pPr>
              <a:buFontTx/>
              <a:buChar char="-"/>
            </a:pPr>
            <a:r>
              <a:rPr lang="fr-FR" sz="1600" dirty="0"/>
              <a:t>Groupe hospitalier diaconesses Croix Saint-Simon, Paris</a:t>
            </a:r>
          </a:p>
          <a:p>
            <a:pPr>
              <a:buFontTx/>
              <a:buChar char="-"/>
            </a:pPr>
            <a:r>
              <a:rPr lang="fr-FR" sz="1600" dirty="0"/>
              <a:t>Clinique de l’Anjou à Angers, CH de Cannes</a:t>
            </a:r>
          </a:p>
          <a:p>
            <a:pPr>
              <a:buFontTx/>
              <a:buChar char="-"/>
            </a:pPr>
            <a:r>
              <a:rPr lang="fr-FR" sz="1600" dirty="0"/>
              <a:t>Cliniques Esquirol-Saint Hilaire à Agen et de l’Occitanie à Toulouse</a:t>
            </a:r>
          </a:p>
          <a:p>
            <a:pPr>
              <a:buFontTx/>
              <a:buChar char="-"/>
            </a:pPr>
            <a:r>
              <a:rPr lang="fr-FR" sz="1600" dirty="0"/>
              <a:t>Polyclinique de Bordeaux Tondu</a:t>
            </a:r>
          </a:p>
          <a:p>
            <a:pPr>
              <a:buFontTx/>
              <a:buChar char="-"/>
            </a:pPr>
            <a:r>
              <a:rPr lang="fr-FR" sz="1600" dirty="0"/>
              <a:t>Clinique </a:t>
            </a:r>
            <a:r>
              <a:rPr lang="fr-FR" sz="1600" dirty="0" err="1"/>
              <a:t>Supervaltech</a:t>
            </a:r>
            <a:r>
              <a:rPr lang="fr-FR" sz="1600" dirty="0"/>
              <a:t>(SSR) Saint Estève</a:t>
            </a:r>
          </a:p>
          <a:p>
            <a:pPr>
              <a:buFontTx/>
              <a:buChar char="-"/>
            </a:pPr>
            <a:r>
              <a:rPr lang="fr-FR" sz="1600" dirty="0"/>
              <a:t>Centre Médico Chirurgical de </a:t>
            </a:r>
            <a:r>
              <a:rPr lang="fr-FR" sz="1600" dirty="0" err="1"/>
              <a:t>Tronquières</a:t>
            </a:r>
            <a:r>
              <a:rPr lang="fr-FR" sz="1600" dirty="0"/>
              <a:t>, Aurillac</a:t>
            </a:r>
          </a:p>
          <a:p>
            <a:pPr>
              <a:buFontTx/>
              <a:buChar char="-"/>
            </a:pPr>
            <a:r>
              <a:rPr lang="fr-FR" sz="1600" dirty="0"/>
              <a:t>Observatoire du C2DS, FHF et FHP</a:t>
            </a:r>
          </a:p>
          <a:p>
            <a:pPr>
              <a:buFontTx/>
              <a:buChar char="-"/>
            </a:pPr>
            <a:endParaRPr lang="fr-FR" sz="16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80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 : DECHETS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55" y="1709737"/>
            <a:ext cx="63468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13933" y="2243667"/>
            <a:ext cx="610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Interview de Philippe PARVY, expert en risque chimique et écologie hospitalière de l’AP-HP </a:t>
            </a:r>
            <a:r>
              <a:rPr lang="fr-FR" sz="1600" dirty="0" smtClean="0"/>
              <a:t>réalisée </a:t>
            </a:r>
            <a:r>
              <a:rPr lang="fr-FR" sz="1600" dirty="0" smtClean="0"/>
              <a:t>par le C2DS</a:t>
            </a:r>
            <a:endParaRPr lang="fr-FR" sz="1600" dirty="0"/>
          </a:p>
        </p:txBody>
      </p:sp>
      <p:pic>
        <p:nvPicPr>
          <p:cNvPr id="2052" name="Picture 4" descr="C:\Users\mf.houpert\AppData\Local\Microsoft\Windows\Temporary Internet Files\Content.IE5\2PMIVKPQ\273px-D-W003_Warnung_vor_giftigen_Stoffen_ty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70" y="3014133"/>
            <a:ext cx="26003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0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3 : Gaz d’anesthésie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5662" y="1600200"/>
            <a:ext cx="7321138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fr-FR" dirty="0"/>
              <a:t>Ne plus polluer l’atmosphère</a:t>
            </a:r>
          </a:p>
          <a:p>
            <a:pPr marL="57150" indent="0">
              <a:buNone/>
            </a:pPr>
            <a:r>
              <a:rPr lang="fr-FR" sz="1400" dirty="0"/>
              <a:t>Par le Dr Claire Chapuis du pôle pharmacie et anesthésie-réanimation, Lydie </a:t>
            </a:r>
            <a:r>
              <a:rPr lang="fr-FR" sz="1400" dirty="0" err="1"/>
              <a:t>Guerquin</a:t>
            </a:r>
            <a:r>
              <a:rPr lang="fr-FR" sz="1400" dirty="0"/>
              <a:t> du CHU Grenoble Alpes et le Dr Jean-Claude </a:t>
            </a:r>
            <a:r>
              <a:rPr lang="fr-FR" sz="1400" dirty="0" err="1"/>
              <a:t>Pauchard</a:t>
            </a:r>
            <a:r>
              <a:rPr lang="fr-FR" sz="1400" dirty="0"/>
              <a:t> du CHU de </a:t>
            </a:r>
            <a:r>
              <a:rPr lang="fr-FR" sz="1400" dirty="0" smtClean="0"/>
              <a:t>Bordeaux</a:t>
            </a:r>
          </a:p>
          <a:p>
            <a:pPr marL="5715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dirty="0"/>
              <a:t>Les points clés :</a:t>
            </a:r>
          </a:p>
          <a:p>
            <a:pPr>
              <a:buFontTx/>
              <a:buChar char="-"/>
            </a:pPr>
            <a:r>
              <a:rPr lang="fr-FR" dirty="0"/>
              <a:t>Pollution atmosphérique avérée des agents anesthésiques inhalés</a:t>
            </a:r>
          </a:p>
          <a:p>
            <a:pPr>
              <a:buFontTx/>
              <a:buChar char="-"/>
            </a:pPr>
            <a:r>
              <a:rPr lang="fr-FR" dirty="0"/>
              <a:t>Choisir un gaz à impact écologique moindre</a:t>
            </a:r>
          </a:p>
          <a:p>
            <a:pPr>
              <a:buFontTx/>
              <a:buChar char="-"/>
            </a:pPr>
            <a:r>
              <a:rPr lang="fr-FR" dirty="0"/>
              <a:t>Des blocs opératoires français « N2O free »</a:t>
            </a:r>
          </a:p>
          <a:p>
            <a:pPr marL="0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sz="3200" dirty="0"/>
          </a:p>
        </p:txBody>
      </p:sp>
      <p:pic>
        <p:nvPicPr>
          <p:cNvPr id="3075" name="Picture 3" descr="C:\Users\mf.houpert\AppData\Local\Microsoft\Windows\Temporary Internet Files\Content.IE5\2PMIVKPQ\paris-air-pollution-640p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19" y="931139"/>
            <a:ext cx="1421732" cy="97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8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3 : Gaz d’anesthésie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5662" y="1600200"/>
            <a:ext cx="7321138" cy="4525963"/>
          </a:xfrm>
        </p:spPr>
        <p:txBody>
          <a:bodyPr/>
          <a:lstStyle/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Travailler </a:t>
            </a:r>
            <a:r>
              <a:rPr lang="fr-FR" dirty="0"/>
              <a:t>avec des bas débits de gaz frais (DGF) ou en objectif de concentration automatisée (AINOC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Comment </a:t>
            </a:r>
            <a:r>
              <a:rPr lang="fr-FR" dirty="0" err="1"/>
              <a:t>recapturer</a:t>
            </a:r>
            <a:r>
              <a:rPr lang="fr-FR" dirty="0"/>
              <a:t> des gaz </a:t>
            </a:r>
            <a:r>
              <a:rPr lang="fr-FR" dirty="0" smtClean="0"/>
              <a:t>anesthésiques 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7634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3 : Gaz d’anesthésie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5662" y="1600200"/>
            <a:ext cx="73211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Exemples d’Acteurs de Santé qui agissent</a:t>
            </a:r>
          </a:p>
          <a:p>
            <a:pPr>
              <a:buFontTx/>
              <a:buChar char="-"/>
            </a:pPr>
            <a:r>
              <a:rPr lang="fr-FR" sz="1600" dirty="0"/>
              <a:t>CHU, Bordeaux</a:t>
            </a:r>
          </a:p>
          <a:p>
            <a:pPr>
              <a:buFontTx/>
              <a:buChar char="-"/>
            </a:pPr>
            <a:r>
              <a:rPr lang="fr-FR" sz="1600" dirty="0"/>
              <a:t>CHU, Grenoble</a:t>
            </a:r>
          </a:p>
          <a:p>
            <a:pPr>
              <a:buFontTx/>
              <a:buChar char="-"/>
            </a:pPr>
            <a:r>
              <a:rPr lang="fr-FR" sz="1600" dirty="0"/>
              <a:t>Hôpital universitaire New </a:t>
            </a:r>
            <a:r>
              <a:rPr lang="fr-FR" sz="1600" dirty="0" err="1"/>
              <a:t>Karolinska</a:t>
            </a:r>
            <a:r>
              <a:rPr lang="fr-FR" sz="1600" dirty="0"/>
              <a:t>, Stockholm</a:t>
            </a:r>
          </a:p>
          <a:p>
            <a:pPr>
              <a:buFontTx/>
              <a:buChar char="-"/>
            </a:pPr>
            <a:r>
              <a:rPr lang="fr-FR" sz="1600" dirty="0"/>
              <a:t>En Ontario, Canada</a:t>
            </a:r>
            <a:endParaRPr lang="fr-FR" dirty="0"/>
          </a:p>
          <a:p>
            <a:pPr>
              <a:buFontTx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7120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3 : Gaz d’anesthésie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72529" y="1219200"/>
            <a:ext cx="73211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dirty="0"/>
              <a:t>Sous le prisme du développement durable (reportage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A Gustave Roussy, la démarche</a:t>
            </a:r>
          </a:p>
          <a:p>
            <a:pPr marL="0" indent="0">
              <a:buNone/>
            </a:pPr>
            <a:r>
              <a:rPr lang="fr-FR" dirty="0"/>
              <a:t>d</a:t>
            </a:r>
            <a:r>
              <a:rPr lang="fr-FR" dirty="0" smtClean="0"/>
              <a:t>e développement durable</a:t>
            </a:r>
          </a:p>
          <a:p>
            <a:pPr marL="0" indent="0">
              <a:buNone/>
            </a:pPr>
            <a:r>
              <a:rPr lang="fr-FR" dirty="0"/>
              <a:t>s</a:t>
            </a:r>
            <a:r>
              <a:rPr lang="fr-FR" dirty="0" smtClean="0"/>
              <a:t>e décline aussi au bloc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C:\Users\mf.houpert\AppData\Local\Microsoft\Windows\Temporary Internet Files\Content.IE5\T56PRFO3\71036064_X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13" y="2100365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1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58783" y="168514"/>
            <a:ext cx="7269245" cy="21225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56060" y="-9014"/>
            <a:ext cx="5404843" cy="67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83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Chapitre 4 : Qualité de vie au Travail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5662" y="1600200"/>
            <a:ext cx="7321138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fr-FR" dirty="0"/>
              <a:t>Une écologie relationnelle</a:t>
            </a:r>
          </a:p>
          <a:p>
            <a:pPr marL="57150" indent="0">
              <a:buNone/>
            </a:pPr>
            <a:r>
              <a:rPr lang="fr-FR" sz="1400" dirty="0"/>
              <a:t>Par les </a:t>
            </a:r>
            <a:r>
              <a:rPr lang="fr-FR" sz="1400" dirty="0" err="1"/>
              <a:t>Drs</a:t>
            </a:r>
            <a:r>
              <a:rPr lang="fr-FR" sz="1400" dirty="0"/>
              <a:t> Florence </a:t>
            </a:r>
            <a:r>
              <a:rPr lang="fr-FR" sz="1400" dirty="0" err="1"/>
              <a:t>Lallemant</a:t>
            </a:r>
            <a:r>
              <a:rPr lang="fr-FR" sz="1400" dirty="0"/>
              <a:t>, service des urgences chirurgicales et </a:t>
            </a:r>
            <a:r>
              <a:rPr lang="fr-FR" sz="1400" dirty="0" err="1"/>
              <a:t>déchocage</a:t>
            </a:r>
            <a:r>
              <a:rPr lang="fr-FR" sz="1400" dirty="0"/>
              <a:t>, CHRU Lille, Jane Muret, département d’anesthésie au Centre de Cancérologie Gustave Roussy de Villejuif et Karine </a:t>
            </a:r>
            <a:r>
              <a:rPr lang="fr-FR" sz="1400" dirty="0" err="1"/>
              <a:t>Pujol</a:t>
            </a:r>
            <a:r>
              <a:rPr lang="fr-FR" sz="1400" dirty="0"/>
              <a:t>, IADE au CH </a:t>
            </a:r>
            <a:r>
              <a:rPr lang="fr-FR" sz="1400" dirty="0" smtClean="0"/>
              <a:t>d’Albi</a:t>
            </a:r>
          </a:p>
          <a:p>
            <a:pPr marL="5715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900" dirty="0"/>
              <a:t>Les points clés :</a:t>
            </a:r>
          </a:p>
          <a:p>
            <a:pPr>
              <a:buFontTx/>
              <a:buChar char="-"/>
            </a:pPr>
            <a:r>
              <a:rPr lang="fr-FR" sz="1900" dirty="0"/>
              <a:t>Placer la qualité de vie au travail (QVT)au cœur du dialogue et des politiques sociales</a:t>
            </a:r>
          </a:p>
          <a:p>
            <a:pPr>
              <a:buFontTx/>
              <a:buChar char="-"/>
            </a:pPr>
            <a:r>
              <a:rPr lang="fr-FR" sz="1900" dirty="0"/>
              <a:t>Accompagner le changement et sensibiliser les professionnels à la QVT</a:t>
            </a:r>
          </a:p>
          <a:p>
            <a:pPr>
              <a:buFontTx/>
              <a:buChar char="-"/>
            </a:pPr>
            <a:r>
              <a:rPr lang="fr-FR" sz="1900" dirty="0"/>
              <a:t>Détecter et prendre en charge les risques psychosociaux</a:t>
            </a:r>
          </a:p>
          <a:p>
            <a:pPr lvl="1"/>
            <a:endParaRPr lang="fr-FR" dirty="0"/>
          </a:p>
        </p:txBody>
      </p:sp>
      <p:pic>
        <p:nvPicPr>
          <p:cNvPr id="4100" name="Picture 4" descr="C:\Users\mf.houpert\AppData\Local\Microsoft\Windows\Temporary Internet Files\Content.IE5\GSDRQI44\albero-vit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79" y="790003"/>
            <a:ext cx="955023" cy="10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9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Chapitre 4 : Qualité de vie au Travail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55595" y="1219200"/>
            <a:ext cx="7321138" cy="512233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fr-FR" dirty="0"/>
              <a:t>Une écologie relationnelle</a:t>
            </a:r>
          </a:p>
          <a:p>
            <a:pPr marL="5715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900" dirty="0"/>
              <a:t>D</a:t>
            </a:r>
            <a:r>
              <a:rPr lang="fr-FR" sz="1900" dirty="0" smtClean="0"/>
              <a:t>es mesures peuvent être proposées :</a:t>
            </a:r>
            <a:endParaRPr lang="fr-FR" sz="1900" dirty="0"/>
          </a:p>
          <a:p>
            <a:pPr>
              <a:buFontTx/>
              <a:buChar char="-"/>
            </a:pPr>
            <a:r>
              <a:rPr lang="fr-FR" sz="1900" dirty="0" smtClean="0"/>
              <a:t>Bruit</a:t>
            </a:r>
          </a:p>
          <a:p>
            <a:pPr>
              <a:buFontTx/>
              <a:buChar char="-"/>
            </a:pPr>
            <a:r>
              <a:rPr lang="fr-FR" sz="1900" dirty="0" smtClean="0"/>
              <a:t>Eclairage</a:t>
            </a:r>
          </a:p>
          <a:p>
            <a:pPr>
              <a:buFontTx/>
              <a:buChar char="-"/>
            </a:pPr>
            <a:r>
              <a:rPr lang="fr-FR" sz="1900" dirty="0" smtClean="0"/>
              <a:t>Températures</a:t>
            </a:r>
          </a:p>
          <a:p>
            <a:pPr>
              <a:buFontTx/>
              <a:buChar char="-"/>
            </a:pPr>
            <a:r>
              <a:rPr lang="fr-FR" sz="1900" dirty="0" smtClean="0"/>
              <a:t>Produits chimiques</a:t>
            </a:r>
          </a:p>
          <a:p>
            <a:pPr>
              <a:buFontTx/>
              <a:buChar char="-"/>
            </a:pPr>
            <a:r>
              <a:rPr lang="fr-FR" sz="1900" dirty="0" smtClean="0"/>
              <a:t>Dangers d’origine biologique</a:t>
            </a:r>
          </a:p>
          <a:p>
            <a:pPr>
              <a:buFontTx/>
              <a:buChar char="-"/>
            </a:pPr>
            <a:r>
              <a:rPr lang="fr-FR" sz="1900" dirty="0" smtClean="0"/>
              <a:t>Manutention</a:t>
            </a:r>
          </a:p>
          <a:p>
            <a:pPr>
              <a:buFontTx/>
              <a:buChar char="-"/>
            </a:pPr>
            <a:r>
              <a:rPr lang="fr-FR" sz="1900" dirty="0" smtClean="0"/>
              <a:t>Rayonnements ionisants</a:t>
            </a:r>
          </a:p>
          <a:p>
            <a:pPr>
              <a:buFontTx/>
              <a:buChar char="-"/>
            </a:pPr>
            <a:r>
              <a:rPr lang="fr-FR" sz="1900" dirty="0" smtClean="0"/>
              <a:t>Qualité de l’air</a:t>
            </a:r>
          </a:p>
          <a:p>
            <a:pPr>
              <a:buFontTx/>
              <a:buChar char="-"/>
            </a:pPr>
            <a:r>
              <a:rPr lang="fr-FR" sz="1900" dirty="0" smtClean="0"/>
              <a:t>Organisation du travail</a:t>
            </a:r>
            <a:endParaRPr lang="fr-FR" dirty="0"/>
          </a:p>
        </p:txBody>
      </p:sp>
      <p:pic>
        <p:nvPicPr>
          <p:cNvPr id="1026" name="Picture 2" descr="C:\Users\mf.houpert\AppData\Local\Microsoft\Windows\Temporary Internet Files\Content.IE5\OCAO52UT\Megaphon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16" y="2311401"/>
            <a:ext cx="656746" cy="5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f.houpert\AppData\Local\Microsoft\Windows\Temporary Internet Files\Content.IE5\GSDRQI44\thermometer-153138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6980" y="2586568"/>
            <a:ext cx="4318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f.houpert\AppData\Local\Microsoft\Windows\Temporary Internet Files\Content.IE5\OCAO52UT\pictogrammes-danger-chimi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1445" y="3111765"/>
            <a:ext cx="1324634" cy="67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f.houpert\AppData\Local\Microsoft\Windows\Temporary Internet Files\Content.IE5\T56PRFO3\Teaser_Tschernobyl_UV_G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89" y="399626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88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Chapitre 4 : Qualité de vie au Travail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5662" y="1600200"/>
            <a:ext cx="73211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Exemples d’Acteurs de Santé qui agissent</a:t>
            </a:r>
          </a:p>
          <a:p>
            <a:pPr>
              <a:buFontTx/>
              <a:buChar char="-"/>
            </a:pPr>
            <a:r>
              <a:rPr lang="fr-FR" sz="1600" dirty="0"/>
              <a:t>Clinique de l’Anjou, Angers</a:t>
            </a:r>
          </a:p>
          <a:p>
            <a:pPr>
              <a:buFontTx/>
              <a:buChar char="-"/>
            </a:pPr>
            <a:r>
              <a:rPr lang="fr-FR" sz="1600" dirty="0"/>
              <a:t>Observatoire C2DS</a:t>
            </a:r>
          </a:p>
          <a:p>
            <a:pPr>
              <a:buFontTx/>
              <a:buChar char="-"/>
            </a:pPr>
            <a:r>
              <a:rPr lang="fr-FR" sz="1600" dirty="0"/>
              <a:t>Hôpital Kremlin Bicêtre, Paris</a:t>
            </a:r>
          </a:p>
          <a:p>
            <a:pPr>
              <a:buFontTx/>
              <a:buChar char="-"/>
            </a:pPr>
            <a:r>
              <a:rPr lang="fr-FR" sz="1600" dirty="0"/>
              <a:t>CHU, Caen</a:t>
            </a:r>
          </a:p>
          <a:p>
            <a:pPr>
              <a:buFontTx/>
              <a:buChar char="-"/>
            </a:pPr>
            <a:r>
              <a:rPr lang="fr-FR" sz="1600" dirty="0"/>
              <a:t>Collège français des anesthésistes réanimateurs</a:t>
            </a:r>
          </a:p>
          <a:p>
            <a:pPr>
              <a:buFontTx/>
              <a:buChar char="-"/>
            </a:pPr>
            <a:r>
              <a:rPr lang="fr-FR" sz="1600" dirty="0"/>
              <a:t>CHU, Grenoble</a:t>
            </a:r>
          </a:p>
          <a:p>
            <a:pPr>
              <a:buFontTx/>
              <a:buChar char="-"/>
            </a:pPr>
            <a:r>
              <a:rPr lang="fr-FR" sz="1600" dirty="0"/>
              <a:t>Centre Médico Chirurgical Les Cèdres, Brive</a:t>
            </a:r>
          </a:p>
          <a:p>
            <a:pPr>
              <a:buFontTx/>
              <a:buChar char="-"/>
            </a:pPr>
            <a:r>
              <a:rPr lang="fr-FR" sz="1600" dirty="0"/>
              <a:t>Hôpital Albert Schweitzer, Colmar</a:t>
            </a:r>
          </a:p>
          <a:p>
            <a:pPr>
              <a:buFontTx/>
              <a:buChar char="-"/>
            </a:pPr>
            <a:r>
              <a:rPr lang="fr-FR" sz="1600" dirty="0"/>
              <a:t>Clinique </a:t>
            </a:r>
            <a:r>
              <a:rPr lang="fr-FR" sz="1600" dirty="0" err="1"/>
              <a:t>Clémentville</a:t>
            </a:r>
            <a:r>
              <a:rPr lang="fr-FR" sz="1600" dirty="0"/>
              <a:t>, Montpellier</a:t>
            </a:r>
          </a:p>
          <a:p>
            <a:pPr>
              <a:buFontTx/>
              <a:buChar char="-"/>
            </a:pPr>
            <a:r>
              <a:rPr lang="fr-FR" sz="1600" dirty="0"/>
              <a:t>Étude publiée des </a:t>
            </a:r>
            <a:r>
              <a:rPr lang="fr-FR" sz="1600" dirty="0" smtClean="0"/>
              <a:t>médecins-anesthésistes</a:t>
            </a:r>
            <a:endParaRPr lang="fr-FR" sz="1600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sz="16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714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600200" y="217710"/>
            <a:ext cx="7213600" cy="1280890"/>
          </a:xfrm>
        </p:spPr>
        <p:txBody>
          <a:bodyPr>
            <a:normAutofit/>
          </a:bodyPr>
          <a:lstStyle/>
          <a:p>
            <a:r>
              <a:rPr lang="fr-FR" sz="3200" dirty="0"/>
              <a:t>Chapitre 4 : Qualité de vie au Travail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733764"/>
            <a:ext cx="2493433" cy="16622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61908" y="3195724"/>
            <a:ext cx="427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Créatrice</a:t>
            </a:r>
            <a:r>
              <a:rPr lang="fr-FR" dirty="0" smtClean="0"/>
              <a:t> : Nolwenn FEBVRE, </a:t>
            </a:r>
          </a:p>
          <a:p>
            <a:r>
              <a:rPr lang="fr-FR" dirty="0" smtClean="0"/>
              <a:t>CHU de Rennes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00B0F0"/>
                </a:solidFill>
              </a:rPr>
              <a:t>www.lesptitsdoudous.org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31532" y="5698066"/>
            <a:ext cx="6088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Initiative primée et récompensée par le Président MACRON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1" y="1692803"/>
            <a:ext cx="7931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40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85652" y="274638"/>
            <a:ext cx="7956467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Chapitre 5 : </a:t>
            </a:r>
            <a:r>
              <a:rPr lang="fr-FR" dirty="0" err="1"/>
              <a:t>Éco-conception</a:t>
            </a:r>
            <a:r>
              <a:rPr lang="fr-FR" dirty="0"/>
              <a:t> des soins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5662" y="1600200"/>
            <a:ext cx="7321138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fr-FR" dirty="0"/>
              <a:t>Une approche transversale</a:t>
            </a:r>
          </a:p>
          <a:p>
            <a:pPr marL="57150" indent="0">
              <a:buNone/>
            </a:pPr>
            <a:r>
              <a:rPr lang="fr-FR" sz="1400" dirty="0"/>
              <a:t>Par le Dr El Mahdi </a:t>
            </a:r>
            <a:r>
              <a:rPr lang="fr-FR" sz="1400" dirty="0" err="1"/>
              <a:t>Hafiani</a:t>
            </a:r>
            <a:r>
              <a:rPr lang="fr-FR" sz="1400" dirty="0"/>
              <a:t> du service d’anesthésie-réanimation, au pôle TVAR de l’hôpital Tenon à </a:t>
            </a:r>
            <a:r>
              <a:rPr lang="fr-FR" sz="1400" dirty="0" smtClean="0"/>
              <a:t>Paris</a:t>
            </a:r>
          </a:p>
          <a:p>
            <a:pPr marL="5715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900" dirty="0"/>
              <a:t>Les points clés :</a:t>
            </a:r>
          </a:p>
          <a:p>
            <a:pPr>
              <a:buFontTx/>
              <a:buChar char="-"/>
            </a:pPr>
            <a:r>
              <a:rPr lang="fr-FR" sz="1900" dirty="0"/>
              <a:t>Identifier les impacts environnementaux : énergie, eau, gaz à effet de serre, déchets</a:t>
            </a:r>
          </a:p>
          <a:p>
            <a:pPr>
              <a:buFontTx/>
              <a:buChar char="-"/>
            </a:pPr>
            <a:r>
              <a:rPr lang="fr-FR" sz="1900" dirty="0"/>
              <a:t>Analyser les alternatives et concevoir à chaque étape une prévention</a:t>
            </a:r>
          </a:p>
          <a:p>
            <a:pPr>
              <a:buFontTx/>
              <a:buChar char="-"/>
            </a:pPr>
            <a:r>
              <a:rPr lang="fr-FR" sz="1900" dirty="0"/>
              <a:t>Questionner l’empreinte sociétale des soins eux-mêmes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099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Chapitre 5 : </a:t>
            </a:r>
            <a:r>
              <a:rPr lang="fr-FR" dirty="0" err="1"/>
              <a:t>Éco-conception</a:t>
            </a:r>
            <a:r>
              <a:rPr lang="fr-FR" dirty="0"/>
              <a:t> des soins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5662" y="1600200"/>
            <a:ext cx="73211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Exemples d’Acteurs de Santé qui agissent</a:t>
            </a:r>
          </a:p>
          <a:p>
            <a:pPr>
              <a:buFontTx/>
              <a:buChar char="-"/>
            </a:pPr>
            <a:r>
              <a:rPr lang="fr-FR" sz="1600" dirty="0"/>
              <a:t>Polyclinique Saint Roch, Cabestany</a:t>
            </a:r>
          </a:p>
          <a:p>
            <a:pPr>
              <a:buFontTx/>
              <a:buChar char="-"/>
            </a:pPr>
            <a:r>
              <a:rPr lang="fr-FR" sz="1600" dirty="0"/>
              <a:t>Clinique du Tonkin, Villeurbanne</a:t>
            </a:r>
          </a:p>
          <a:p>
            <a:pPr>
              <a:buFontTx/>
              <a:buChar char="-"/>
            </a:pPr>
            <a:r>
              <a:rPr lang="fr-FR" sz="1600" dirty="0"/>
              <a:t>Australie</a:t>
            </a:r>
          </a:p>
          <a:p>
            <a:pPr>
              <a:buFontTx/>
              <a:buChar char="-"/>
            </a:pPr>
            <a:r>
              <a:rPr lang="fr-FR" sz="1600" dirty="0" smtClean="0"/>
              <a:t>Observatoire </a:t>
            </a:r>
            <a:r>
              <a:rPr lang="fr-FR" sz="1600" dirty="0"/>
              <a:t>de la FHP</a:t>
            </a:r>
          </a:p>
          <a:p>
            <a:pPr>
              <a:buFontTx/>
              <a:buChar char="-"/>
            </a:pPr>
            <a:r>
              <a:rPr lang="fr-FR" sz="1600" dirty="0"/>
              <a:t>Hôpital Foch, Suresnes</a:t>
            </a:r>
          </a:p>
          <a:p>
            <a:pPr>
              <a:buFontTx/>
              <a:buChar char="-"/>
            </a:pPr>
            <a:r>
              <a:rPr lang="fr-FR" sz="1600" dirty="0"/>
              <a:t>Hôpital Trousseau , Paris</a:t>
            </a:r>
          </a:p>
          <a:p>
            <a:pPr>
              <a:buFontTx/>
              <a:buChar char="-"/>
            </a:pPr>
            <a:r>
              <a:rPr lang="fr-FR" sz="1600" dirty="0"/>
              <a:t>Hôpital Saint-Joseph, Paris</a:t>
            </a:r>
          </a:p>
          <a:p>
            <a:pPr>
              <a:buFontTx/>
              <a:buChar char="-"/>
            </a:pPr>
            <a:r>
              <a:rPr lang="fr-FR" sz="1600" dirty="0"/>
              <a:t>Clinique </a:t>
            </a:r>
            <a:r>
              <a:rPr lang="fr-FR" sz="1600" dirty="0" err="1"/>
              <a:t>Sarrus</a:t>
            </a:r>
            <a:r>
              <a:rPr lang="fr-FR" sz="1600" dirty="0"/>
              <a:t>-Teinturiers Rive Gauche, Toulouse</a:t>
            </a:r>
          </a:p>
          <a:p>
            <a:pPr>
              <a:buFontTx/>
              <a:buChar char="-"/>
            </a:pPr>
            <a:r>
              <a:rPr lang="fr-FR" sz="1600" dirty="0"/>
              <a:t>Hôpital Privé Saint Martin, Pessac</a:t>
            </a:r>
          </a:p>
          <a:p>
            <a:pPr>
              <a:buFontTx/>
              <a:buChar char="-"/>
            </a:pPr>
            <a:endParaRPr lang="fr-FR" sz="16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39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Chapitre 5 : </a:t>
            </a:r>
            <a:r>
              <a:rPr lang="fr-FR" dirty="0" err="1"/>
              <a:t>Éco-conception</a:t>
            </a:r>
            <a:r>
              <a:rPr lang="fr-FR" dirty="0"/>
              <a:t> des soins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5662" y="1600201"/>
            <a:ext cx="7321138" cy="48089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fr-FR" sz="1600" dirty="0"/>
          </a:p>
          <a:p>
            <a:pPr marL="0" indent="0">
              <a:buNone/>
            </a:pPr>
            <a:r>
              <a:rPr lang="fr-FR" dirty="0"/>
              <a:t>Des soins centrés sur le patient(reportage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Au centre chirurgical Montagnard et </a:t>
            </a:r>
          </a:p>
          <a:p>
            <a:pPr marL="457200" lvl="1" indent="0">
              <a:buNone/>
            </a:pPr>
            <a:r>
              <a:rPr lang="fr-FR" dirty="0"/>
              <a:t>à</a:t>
            </a:r>
            <a:r>
              <a:rPr lang="fr-FR" dirty="0" smtClean="0"/>
              <a:t> la polyclinique Urbain V à Avignon, </a:t>
            </a:r>
          </a:p>
          <a:p>
            <a:pPr marL="457200" lvl="1" indent="0">
              <a:buNone/>
            </a:pPr>
            <a:r>
              <a:rPr lang="fr-FR" dirty="0"/>
              <a:t>l</a:t>
            </a:r>
            <a:r>
              <a:rPr lang="fr-FR" dirty="0" smtClean="0"/>
              <a:t>a médecine intégrative est pratiquée.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Le patient devient un associé</a:t>
            </a:r>
          </a:p>
          <a:p>
            <a:pPr marL="457200" lvl="1" indent="0">
              <a:buNone/>
            </a:pPr>
            <a:r>
              <a:rPr lang="fr-FR" dirty="0"/>
              <a:t>dans la prise en charge de sa santé</a:t>
            </a:r>
            <a:endParaRPr lang="fr-FR" dirty="0"/>
          </a:p>
        </p:txBody>
      </p:sp>
      <p:pic>
        <p:nvPicPr>
          <p:cNvPr id="1026" name="Picture 2" descr="C:\Users\Marie-France\AppData\Local\Microsoft\Windows\Temporary Internet Files\Content.IE5\TMB07YX0\eb3cd5075ac47d0f78096b8c421d-14182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86" y="3257725"/>
            <a:ext cx="1249960" cy="85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e-France\AppData\Local\Microsoft\Windows\Temporary Internet Files\Content.IE5\564CWW7O\mandala-1301772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30" y="4404221"/>
            <a:ext cx="1283516" cy="12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ie-France\AppData\Local\Microsoft\Windows\Temporary Internet Files\Content.IE5\Z861MHOZ\omeopatia-granuli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30" y="2120425"/>
            <a:ext cx="1199905" cy="8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92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365662" y="1600200"/>
            <a:ext cx="7321138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fr-FR" dirty="0"/>
              <a:t>Edité par la Société française d’anesthésie-réanimation 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(</a:t>
            </a:r>
            <a:r>
              <a:rPr lang="fr-FR" dirty="0"/>
              <a:t>SFAR) 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et </a:t>
            </a:r>
          </a:p>
          <a:p>
            <a:pPr marL="457200" lvl="1" indent="0">
              <a:buNone/>
            </a:pPr>
            <a:r>
              <a:rPr lang="fr-FR" dirty="0" smtClean="0"/>
              <a:t>l’association </a:t>
            </a:r>
            <a:r>
              <a:rPr lang="fr-FR" dirty="0"/>
              <a:t>C2DS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A </a:t>
            </a:r>
            <a:r>
              <a:rPr lang="fr-FR" dirty="0"/>
              <a:t>l’origine de ce guide, le Dr Jane Muret, 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médecin </a:t>
            </a:r>
            <a:r>
              <a:rPr lang="fr-FR" dirty="0"/>
              <a:t>anesthésiste-réanimateur, 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Groupe </a:t>
            </a:r>
            <a:r>
              <a:rPr lang="fr-FR" dirty="0"/>
              <a:t>développement durable de la SFAR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3" y="1974573"/>
            <a:ext cx="1333813" cy="7023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56" y="2760476"/>
            <a:ext cx="2397469" cy="86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01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26379" y="127363"/>
            <a:ext cx="6757500" cy="46404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="" xmlns:a16="http://schemas.microsoft.com/office/drawing/2014/main" id="{3BEA6422-DFE9-4E79-A68A-AC128A0A5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0606" y="708977"/>
            <a:ext cx="5982787" cy="56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96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26379" y="127363"/>
            <a:ext cx="6757500" cy="46404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66" y="697971"/>
            <a:ext cx="1781529" cy="1130829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66" y="817562"/>
            <a:ext cx="1978025" cy="7149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24498" y="2252133"/>
            <a:ext cx="6863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Liens utiles :</a:t>
            </a:r>
          </a:p>
          <a:p>
            <a:endParaRPr lang="fr-FR" dirty="0"/>
          </a:p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&gt;&gt; https : // sfar.org/espace-professionnel-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anesthesie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reanimateur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developpement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-durable/</a:t>
            </a: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&gt;&gt; https / // www.c2ds.eu/les -guides-incontournables/pratiques-vertueuses/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46908" y="1733797"/>
            <a:ext cx="7439891" cy="4392366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Comment </a:t>
            </a:r>
            <a:r>
              <a:rPr lang="fr-FR" dirty="0"/>
              <a:t>inscrire le fonctionnement d’un bloc opératoire dans la durée en intégrant une réflexion sur son impact économique, social et environnemental 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Le développement durable a été introduit en 1987 par la commission mondiale sur l’environnement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383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F03D71F-DD2C-4187-8266-10574B1B4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2" y="431193"/>
            <a:ext cx="2013757" cy="14126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33" y="190853"/>
            <a:ext cx="2988734" cy="1517512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242146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 Développement Durable est l’affaire de tous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Il n’est jamais trop tard pour agir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Soyons responsables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C:\Users\mf.houpert\AppData\Local\Microsoft\Windows\Temporary Internet Files\Content.IE5\OCAO52UT\earth-1013746_960_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031068"/>
            <a:ext cx="1409699" cy="14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175000" y="5090067"/>
            <a:ext cx="3156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fr-FR" b="1" dirty="0" smtClean="0">
                <a:solidFill>
                  <a:srgbClr val="92D050"/>
                </a:solidFill>
              </a:rPr>
              <a:t>Remerciements durables !!</a:t>
            </a:r>
            <a:endParaRPr lang="fr-FR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mf.houpert\AppData\Local\Microsoft\Windows\Temporary Internet Files\Content.IE5\T56PRFO3\ecologico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21" y="5065944"/>
            <a:ext cx="1028304" cy="13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1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46908" y="1733797"/>
            <a:ext cx="7439891" cy="439236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Pourquoi le bloc opératoire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Le bloc opératoire est un point névralgique au cœur des Etablissements.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Il est force d’exemple</a:t>
            </a:r>
            <a:endParaRPr lang="fr-FR" dirty="0"/>
          </a:p>
        </p:txBody>
      </p:sp>
      <p:pic>
        <p:nvPicPr>
          <p:cNvPr id="1026" name="Picture 2" descr="C:\Users\mf.houpert\AppData\Local\Microsoft\Windows\Temporary Internet Files\Content.IE5\GSDRQI44\question-1015308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66" y="1417638"/>
            <a:ext cx="1109133" cy="11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4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45529" y="1593197"/>
            <a:ext cx="7439891" cy="439236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Règlementation et cadres existants</a:t>
            </a:r>
          </a:p>
          <a:p>
            <a:pPr marL="0" indent="0">
              <a:buNone/>
            </a:pPr>
            <a:r>
              <a:rPr lang="fr-FR" dirty="0"/>
              <a:t>         le Grenelle 2</a:t>
            </a:r>
          </a:p>
          <a:p>
            <a:pPr marL="0" indent="0">
              <a:buNone/>
            </a:pPr>
            <a:r>
              <a:rPr lang="fr-FR" dirty="0"/>
              <a:t>         le Plan national santé</a:t>
            </a:r>
          </a:p>
          <a:p>
            <a:pPr marL="0" indent="0">
              <a:buNone/>
            </a:pPr>
            <a:r>
              <a:rPr lang="fr-FR" dirty="0"/>
              <a:t>         la Stratégie nationale</a:t>
            </a:r>
          </a:p>
          <a:p>
            <a:pPr marL="0" indent="0">
              <a:buNone/>
            </a:pPr>
            <a:r>
              <a:rPr lang="fr-FR" dirty="0"/>
              <a:t>         la </a:t>
            </a:r>
            <a:r>
              <a:rPr lang="fr-FR" dirty="0" smtClean="0"/>
              <a:t>Règlementation </a:t>
            </a:r>
            <a:r>
              <a:rPr lang="fr-FR" dirty="0"/>
              <a:t>sur la transition énergétique</a:t>
            </a:r>
          </a:p>
          <a:p>
            <a:pPr marL="0" indent="0">
              <a:buNone/>
            </a:pPr>
            <a:r>
              <a:rPr lang="fr-FR" dirty="0"/>
              <a:t>         les 8 critères du chapitre 1 de la </a:t>
            </a:r>
            <a:r>
              <a:rPr lang="fr-FR" dirty="0" smtClean="0"/>
              <a:t>HAS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(manuel de certification V2010)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0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44634" y="1232817"/>
            <a:ext cx="1970095" cy="439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Dates clés</a:t>
            </a:r>
          </a:p>
          <a:p>
            <a:r>
              <a:rPr lang="fr-FR" sz="2400" dirty="0" smtClean="0"/>
              <a:t>1959</a:t>
            </a:r>
          </a:p>
          <a:p>
            <a:r>
              <a:rPr lang="fr-FR" sz="2400" dirty="0" smtClean="0"/>
              <a:t>1992</a:t>
            </a:r>
            <a:endParaRPr lang="fr-FR" sz="2400" dirty="0"/>
          </a:p>
          <a:p>
            <a:r>
              <a:rPr lang="fr-FR" sz="2400" dirty="0"/>
              <a:t>2005</a:t>
            </a:r>
          </a:p>
          <a:p>
            <a:r>
              <a:rPr lang="fr-FR" sz="2400" dirty="0"/>
              <a:t>2011</a:t>
            </a:r>
          </a:p>
          <a:p>
            <a:r>
              <a:rPr lang="fr-FR" sz="2400" dirty="0" smtClean="0"/>
              <a:t>2015</a:t>
            </a:r>
          </a:p>
          <a:p>
            <a:r>
              <a:rPr lang="fr-FR" sz="2400" dirty="0" smtClean="0"/>
              <a:t>…</a:t>
            </a:r>
          </a:p>
          <a:p>
            <a:r>
              <a:rPr lang="fr-FR" sz="2400" dirty="0" smtClean="0"/>
              <a:t>2018</a:t>
            </a:r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  <p:pic>
        <p:nvPicPr>
          <p:cNvPr id="1026" name="Picture 2" descr="C:\Users\mf.houpert\Pictures\cop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72" y="44631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7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1 : ACHATS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5656" y="1330036"/>
            <a:ext cx="7439891" cy="469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Vers des achats responsables</a:t>
            </a:r>
          </a:p>
          <a:p>
            <a:pPr marL="0" indent="0">
              <a:buNone/>
            </a:pPr>
            <a:r>
              <a:rPr lang="fr-FR" sz="1400" dirty="0"/>
              <a:t>Par les </a:t>
            </a:r>
            <a:r>
              <a:rPr lang="fr-FR" sz="1400" dirty="0" err="1"/>
              <a:t>Drs</a:t>
            </a:r>
            <a:r>
              <a:rPr lang="fr-FR" sz="1400" dirty="0"/>
              <a:t> Claire Chapuis du pôle pharmacie-anesthésie-réanimation du CHU Grenoble Alpes, Amélie Gaudin du département de </a:t>
            </a:r>
            <a:r>
              <a:rPr lang="fr-FR" sz="1500" dirty="0"/>
              <a:t>pharmacie</a:t>
            </a:r>
            <a:r>
              <a:rPr lang="fr-FR" sz="1400" dirty="0"/>
              <a:t> clinique et Jane Muret du département d’anesthésie à l’Institut Gustave Roussy à Villejuif.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points clés :</a:t>
            </a:r>
          </a:p>
          <a:p>
            <a:pPr>
              <a:buFontTx/>
              <a:buChar char="-"/>
            </a:pPr>
            <a:r>
              <a:rPr lang="fr-FR" dirty="0"/>
              <a:t>Des achats encadrés : critère 6f de la certification V2010 intitulé « achats éco-responsables et approvisionnements »</a:t>
            </a:r>
          </a:p>
          <a:p>
            <a:pPr>
              <a:buFontTx/>
              <a:buChar char="-"/>
            </a:pPr>
            <a:r>
              <a:rPr lang="fr-FR" dirty="0"/>
              <a:t>Grouper les achats pour les optimiser : politique d’achats interne aux établissements et aux groupements d’achats</a:t>
            </a:r>
          </a:p>
        </p:txBody>
      </p:sp>
    </p:spTree>
    <p:extLst>
      <p:ext uri="{BB962C8B-B14F-4D97-AF65-F5344CB8AC3E}">
        <p14:creationId xmlns:p14="http://schemas.microsoft.com/office/powerpoint/2010/main" val="228061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1 : ACHATS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46908" y="1733797"/>
            <a:ext cx="7439891" cy="4392366"/>
          </a:xfrm>
        </p:spPr>
        <p:txBody>
          <a:bodyPr/>
          <a:lstStyle/>
          <a:p>
            <a:r>
              <a:rPr lang="fr-FR" dirty="0"/>
              <a:t>Mieux acheter pour maitriser ses déchets solides comme liquides ; partenariat entre les établissements et les laboratoires pharmaceutiques.</a:t>
            </a:r>
          </a:p>
          <a:p>
            <a:r>
              <a:rPr lang="fr-FR" dirty="0"/>
              <a:t>Identifier et diminuer la présence des perturbateurs endocriniens : phtalates</a:t>
            </a:r>
          </a:p>
          <a:p>
            <a:r>
              <a:rPr lang="fr-FR" dirty="0"/>
              <a:t>Des industriels s’engagent ; démarche des laboratoires pharmaceutiques</a:t>
            </a:r>
          </a:p>
        </p:txBody>
      </p:sp>
    </p:spTree>
    <p:extLst>
      <p:ext uri="{BB962C8B-B14F-4D97-AF65-F5344CB8AC3E}">
        <p14:creationId xmlns:p14="http://schemas.microsoft.com/office/powerpoint/2010/main" val="60022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45529" y="274638"/>
            <a:ext cx="7703134" cy="1143000"/>
          </a:xfrm>
        </p:spPr>
        <p:txBody>
          <a:bodyPr/>
          <a:lstStyle/>
          <a:p>
            <a:r>
              <a:rPr lang="fr-FR" dirty="0"/>
              <a:t>Chapitre 1 : ACHATS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46909" y="1733797"/>
            <a:ext cx="5230804" cy="439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Exemples d’Acteurs de Santé qui agissent</a:t>
            </a:r>
          </a:p>
          <a:p>
            <a:pPr>
              <a:buFontTx/>
              <a:buChar char="-"/>
            </a:pPr>
            <a:r>
              <a:rPr lang="fr-FR" sz="1600" dirty="0"/>
              <a:t>Etablissements de Blois, Montpellier, Lille, Alès</a:t>
            </a:r>
          </a:p>
          <a:p>
            <a:pPr>
              <a:buFontTx/>
              <a:buChar char="-"/>
            </a:pPr>
            <a:r>
              <a:rPr lang="fr-FR" sz="1600" dirty="0" smtClean="0"/>
              <a:t>Campagne du C2DS</a:t>
            </a:r>
          </a:p>
          <a:p>
            <a:pPr>
              <a:buFontTx/>
              <a:buChar char="-"/>
            </a:pPr>
            <a:r>
              <a:rPr lang="fr-FR" sz="1600" dirty="0" smtClean="0"/>
              <a:t>CHU </a:t>
            </a:r>
            <a:r>
              <a:rPr lang="fr-FR" sz="1600" dirty="0"/>
              <a:t>de Nantes, CHRU de Tours</a:t>
            </a:r>
          </a:p>
          <a:p>
            <a:pPr>
              <a:buFontTx/>
              <a:buChar char="-"/>
            </a:pPr>
            <a:r>
              <a:rPr lang="fr-FR" sz="1600" dirty="0"/>
              <a:t>Clinique Pasteur, Royan</a:t>
            </a:r>
          </a:p>
          <a:p>
            <a:pPr>
              <a:buFontTx/>
              <a:buChar char="-"/>
            </a:pPr>
            <a:r>
              <a:rPr lang="fr-FR" sz="1600" dirty="0"/>
              <a:t>Centrale d’achat </a:t>
            </a:r>
            <a:r>
              <a:rPr lang="fr-FR" sz="1600" dirty="0" err="1"/>
              <a:t>Uni.H.A</a:t>
            </a:r>
            <a:r>
              <a:rPr lang="fr-FR" sz="1600" dirty="0"/>
              <a:t>.</a:t>
            </a:r>
          </a:p>
          <a:p>
            <a:pPr>
              <a:buFontTx/>
              <a:buChar char="-"/>
            </a:pPr>
            <a:r>
              <a:rPr lang="fr-FR" sz="1600" dirty="0"/>
              <a:t>CHU Rouen</a:t>
            </a:r>
          </a:p>
          <a:p>
            <a:pPr>
              <a:buFontTx/>
              <a:buChar char="-"/>
            </a:pPr>
            <a:r>
              <a:rPr lang="fr-FR" sz="1600" dirty="0" err="1"/>
              <a:t>Inova</a:t>
            </a:r>
            <a:r>
              <a:rPr lang="fr-FR" sz="1600" dirty="0"/>
              <a:t> </a:t>
            </a:r>
            <a:r>
              <a:rPr lang="fr-FR" sz="1600" dirty="0" err="1"/>
              <a:t>Health</a:t>
            </a:r>
            <a:r>
              <a:rPr lang="fr-FR" sz="1600" dirty="0"/>
              <a:t> System, Virginie du Nord, Etats Unis</a:t>
            </a:r>
          </a:p>
          <a:p>
            <a:pPr>
              <a:buFontTx/>
              <a:buChar char="-"/>
            </a:pPr>
            <a:r>
              <a:rPr lang="fr-FR" sz="1600" dirty="0"/>
              <a:t>Groupe de santé </a:t>
            </a:r>
            <a:r>
              <a:rPr lang="fr-FR" sz="1600" dirty="0" err="1"/>
              <a:t>Capio</a:t>
            </a:r>
            <a:endParaRPr lang="fr-FR" sz="1600" dirty="0"/>
          </a:p>
          <a:p>
            <a:pPr>
              <a:buFontTx/>
              <a:buChar char="-"/>
            </a:pPr>
            <a:r>
              <a:rPr lang="fr-FR" sz="1600" dirty="0"/>
              <a:t>Centrale d’achat CAHPP</a:t>
            </a:r>
          </a:p>
          <a:p>
            <a:pPr>
              <a:buFontTx/>
              <a:buChar char="-"/>
            </a:pPr>
            <a:r>
              <a:rPr lang="fr-FR" sz="1600" dirty="0" smtClean="0"/>
              <a:t>Observatoire du C2DS</a:t>
            </a:r>
          </a:p>
          <a:p>
            <a:pPr marL="0" indent="0">
              <a:buNone/>
            </a:pP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71" y="669198"/>
            <a:ext cx="2542285" cy="9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929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1166</Words>
  <Application>Microsoft Office PowerPoint</Application>
  <PresentationFormat>Affichage à l'écran (4:3)</PresentationFormat>
  <Paragraphs>246</Paragraphs>
  <Slides>30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Brin</vt:lpstr>
      <vt:lpstr>GUIDE PRATIQUE  Développement durable au bloc opératoire  présentation</vt:lpstr>
      <vt:lpstr>Présentation PowerPoint</vt:lpstr>
      <vt:lpstr>INTRODUCTION</vt:lpstr>
      <vt:lpstr>INTRODUCTION</vt:lpstr>
      <vt:lpstr>INTRODUCTION</vt:lpstr>
      <vt:lpstr>INTRODUCTION</vt:lpstr>
      <vt:lpstr>Chapitre 1 : ACHATS</vt:lpstr>
      <vt:lpstr>Chapitre 1 : ACHATS</vt:lpstr>
      <vt:lpstr>Chapitre 1 : ACHATS</vt:lpstr>
      <vt:lpstr>Chapitre 1 : ACHATS</vt:lpstr>
      <vt:lpstr>Chapitre 2 : DECHETS</vt:lpstr>
      <vt:lpstr>Chapitre 2 : DECHETS</vt:lpstr>
      <vt:lpstr>Chapitre 2 : DECHETS</vt:lpstr>
      <vt:lpstr>Chapitre 2 : DECHETS</vt:lpstr>
      <vt:lpstr>Chapitre 2 : DECHETS</vt:lpstr>
      <vt:lpstr>Chapitre 3 : Gaz d’anesthésie</vt:lpstr>
      <vt:lpstr>Chapitre 3 : Gaz d’anesthésie</vt:lpstr>
      <vt:lpstr>Chapitre 3 : Gaz d’anesthésie</vt:lpstr>
      <vt:lpstr>Chapitre 3 : Gaz d’anesthésie</vt:lpstr>
      <vt:lpstr>Chapitre 4 : Qualité de vie au Travail</vt:lpstr>
      <vt:lpstr>Chapitre 4 : Qualité de vie au Travail</vt:lpstr>
      <vt:lpstr>Chapitre 4 : Qualité de vie au Travail</vt:lpstr>
      <vt:lpstr>Chapitre 4 : Qualité de vie au Travail</vt:lpstr>
      <vt:lpstr>Chapitre 5 : Éco-conception des soins</vt:lpstr>
      <vt:lpstr>Chapitre 5 : Éco-conception des soins</vt:lpstr>
      <vt:lpstr>Chapitre 5 : Éco-conception des soins</vt:lpstr>
      <vt:lpstr>Présentation PowerPoint</vt:lpstr>
      <vt:lpstr>Présentation PowerPoint</vt:lpstr>
      <vt:lpstr>Présentation PowerPoint</vt:lpstr>
      <vt:lpstr>Présentation PowerPoint</vt:lpstr>
    </vt:vector>
  </TitlesOfParts>
  <Company>#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 Saunier</dc:creator>
  <cp:lastModifiedBy>Marie-France</cp:lastModifiedBy>
  <cp:revision>115</cp:revision>
  <cp:lastPrinted>2019-09-28T18:09:10Z</cp:lastPrinted>
  <dcterms:created xsi:type="dcterms:W3CDTF">2018-02-15T14:00:24Z</dcterms:created>
  <dcterms:modified xsi:type="dcterms:W3CDTF">2019-09-28T18:22:09Z</dcterms:modified>
</cp:coreProperties>
</file>